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comments/modernComment_7FFFF5E3_A27EF620.xml" ContentType="application/vnd.ms-powerpoint.comments+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comments/modernComment_7FFFF5E8_BA120039.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7FFFF5A9_4A68C9E6.xml" ContentType="application/vnd.ms-powerpoint.comments+xml"/>
  <Override PartName="/ppt/notesSlides/notesSlide17.xml" ContentType="application/vnd.openxmlformats-officedocument.presentationml.notesSlide+xml"/>
  <Override PartName="/ppt/comments/modernComment_7FFFF5CB_63868907.xml" ContentType="application/vnd.ms-powerpoint.comments+xml"/>
  <Override PartName="/ppt/notesSlides/notesSlide18.xml" ContentType="application/vnd.openxmlformats-officedocument.presentationml.notesSlide+xml"/>
  <Override PartName="/ppt/comments/modernComment_7FFFF5D9_52183313.xml" ContentType="application/vnd.ms-powerpoint.comments+xml"/>
  <Override PartName="/ppt/notesSlides/notesSlide19.xml" ContentType="application/vnd.openxmlformats-officedocument.presentationml.notesSlide+xml"/>
  <Override PartName="/ppt/comments/modernComment_7FFFF5CD_F13A85BB.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7FFFF5D3_CAF1CB04.xml" ContentType="application/vnd.ms-powerpoint.comments+xml"/>
  <Override PartName="/ppt/tags/tag5.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5" r:id="rId4"/>
  </p:sldMasterIdLst>
  <p:notesMasterIdLst>
    <p:notesMasterId r:id="rId36"/>
  </p:notesMasterIdLst>
  <p:sldIdLst>
    <p:sldId id="2086" r:id="rId5"/>
    <p:sldId id="2134805345" r:id="rId6"/>
    <p:sldId id="266" r:id="rId7"/>
    <p:sldId id="2134805347" r:id="rId8"/>
    <p:sldId id="2147481054" r:id="rId9"/>
    <p:sldId id="2147481065" r:id="rId10"/>
    <p:sldId id="2147481055" r:id="rId11"/>
    <p:sldId id="2147481056" r:id="rId12"/>
    <p:sldId id="2147481059" r:id="rId13"/>
    <p:sldId id="2147481060" r:id="rId14"/>
    <p:sldId id="2147481061" r:id="rId15"/>
    <p:sldId id="2147481062" r:id="rId16"/>
    <p:sldId id="2147481063" r:id="rId17"/>
    <p:sldId id="2147481064" r:id="rId18"/>
    <p:sldId id="2147481016" r:id="rId19"/>
    <p:sldId id="2147481029" r:id="rId20"/>
    <p:sldId id="2147481039" r:id="rId21"/>
    <p:sldId id="2147481002" r:id="rId22"/>
    <p:sldId id="2147481017" r:id="rId23"/>
    <p:sldId id="2147481033" r:id="rId24"/>
    <p:sldId id="2147481001" r:id="rId25"/>
    <p:sldId id="2147481035" r:id="rId26"/>
    <p:sldId id="2147481049" r:id="rId27"/>
    <p:sldId id="2147481037" r:id="rId28"/>
    <p:sldId id="2147481038" r:id="rId29"/>
    <p:sldId id="2147481044" r:id="rId30"/>
    <p:sldId id="2147481042" r:id="rId31"/>
    <p:sldId id="2147481043" r:id="rId32"/>
    <p:sldId id="2147481040" r:id="rId33"/>
    <p:sldId id="2147481050" r:id="rId34"/>
    <p:sldId id="171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BC0C5C-D1CC-4A23-BBE4-C378E365B523}">
          <p14:sldIdLst>
            <p14:sldId id="2086"/>
            <p14:sldId id="2134805345"/>
            <p14:sldId id="266"/>
            <p14:sldId id="2134805347"/>
            <p14:sldId id="2147481054"/>
            <p14:sldId id="2147481065"/>
            <p14:sldId id="2147481055"/>
            <p14:sldId id="2147481056"/>
            <p14:sldId id="2147481059"/>
            <p14:sldId id="2147481060"/>
            <p14:sldId id="2147481061"/>
            <p14:sldId id="2147481062"/>
            <p14:sldId id="2147481063"/>
            <p14:sldId id="2147481064"/>
            <p14:sldId id="2147481016"/>
            <p14:sldId id="2147481029"/>
            <p14:sldId id="2147481039"/>
            <p14:sldId id="2147481002"/>
            <p14:sldId id="2147481017"/>
            <p14:sldId id="2147481033"/>
            <p14:sldId id="2147481001"/>
            <p14:sldId id="2147481035"/>
            <p14:sldId id="2147481049"/>
            <p14:sldId id="2147481037"/>
            <p14:sldId id="2147481038"/>
            <p14:sldId id="2147481044"/>
            <p14:sldId id="2147481042"/>
            <p14:sldId id="2147481043"/>
            <p14:sldId id="2147481040"/>
            <p14:sldId id="2147481050"/>
            <p14:sldId id="1715"/>
          </p14:sldIdLst>
        </p14:section>
        <p14:section name="IS Ratings" id="{A7C598E4-15D0-4E4A-B447-DBC4155576BC}">
          <p14:sldIdLst/>
        </p14:section>
        <p14:section name="Water Ratings WAG" id="{3BD4CB19-6684-4A56-A23C-89B11A6201B1}">
          <p14:sldIdLst/>
        </p14:section>
        <p14:section name="Case Studies" id="{B042D159-1B05-44DC-BAF6-C452465BFD5B}">
          <p14:sldIdLst/>
        </p14:section>
        <p14:section name="Membership" id="{C32A27CA-0C83-4B5D-A3AA-9388E19BF54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1DA949-D664-66C8-37CC-0A1EF0BA4591}" name="Andrea Makris" initials="AM" userId="S::Andrea.Makris@iscouncil.org::ed107942-dfd9-434e-b537-ea2f06f7357d" providerId="AD"/>
  <p188:author id="{DD901B4F-6C9B-92F0-3D31-85C4D0B6DB59}" name="Eaton, Ross" initials="RE" userId="S::ross.eaton@oliverwyman.com::12de0116-97e3-4244-b14c-777f93b5fe6a" providerId="AD"/>
  <p188:author id="{05AF9F5A-FDF9-A39F-3B2B-3CAF0272BEFA}" name="Guest User" initials="GU" userId="S::urn:spo:anon#89d2355f184f990374ca863b0e8514435f608e5e0db59691e3386e377ee3939d::" providerId="AD"/>
  <p188:author id="{F32FEC5A-07F3-A696-3602-A87B7BA1D57F}" name="Kerry Griffiths" initials="KG" userId="S::kgriffiths@isca.org.au::e0433a42-e611-4cbd-a1b2-cb845b445a4d" providerId="AD"/>
  <p188:author id="{54E175D9-9F06-4B74-42F5-A2045133779B}" name="Giovanni Negroni" initials="GN" userId="S::giovanni.negroni@iscouncil.org::150baa4a-c847-40e0-ad64-11c191753d99" providerId="AD"/>
  <p188:author id="{81AB55F6-FC70-F078-FD9A-1D3ABB2B1457}" name="Monique Isenheim" initials="MI" userId="S::monique.isenheim@iscouncil.org::782f2a34-7319-46bf-b546-1aacec7453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m Young" initials="TY" lastIdx="20" clrIdx="0">
    <p:extLst>
      <p:ext uri="{19B8F6BF-5375-455C-9EA6-DF929625EA0E}">
        <p15:presenceInfo xmlns:p15="http://schemas.microsoft.com/office/powerpoint/2012/main" userId="S::tyoung@isca.org.au::5b680be5-4e1f-4cab-86a2-562f85d6d811" providerId="AD"/>
      </p:ext>
    </p:extLst>
  </p:cmAuthor>
  <p:cmAuthor id="2" name="Lorraine Blackwood" initials="LB" lastIdx="2" clrIdx="1">
    <p:extLst>
      <p:ext uri="{19B8F6BF-5375-455C-9EA6-DF929625EA0E}">
        <p15:presenceInfo xmlns:p15="http://schemas.microsoft.com/office/powerpoint/2012/main" userId="S::lblackwood@isca.org.au::39ad5769-cc9b-4795-a29f-ed9b7633723e" providerId="AD"/>
      </p:ext>
    </p:extLst>
  </p:cmAuthor>
  <p:cmAuthor id="3" name="Monique Isenheim" initials="MI" lastIdx="1" clrIdx="2">
    <p:extLst>
      <p:ext uri="{19B8F6BF-5375-455C-9EA6-DF929625EA0E}">
        <p15:presenceInfo xmlns:p15="http://schemas.microsoft.com/office/powerpoint/2012/main" userId="S::monique.isenheim@iscouncil.org::782f2a34-7319-46bf-b546-1aacec7453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D3E0"/>
    <a:srgbClr val="12364A"/>
    <a:srgbClr val="F2F2F2"/>
    <a:srgbClr val="95CFC4"/>
    <a:srgbClr val="88CAE2"/>
    <a:srgbClr val="E6E6E6"/>
    <a:srgbClr val="4B7E9A"/>
    <a:srgbClr val="4AA6D1"/>
    <a:srgbClr val="336699"/>
    <a:srgbClr val="5DA1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7FFFF5A9_4A68C9E6.xml><?xml version="1.0" encoding="utf-8"?>
<p188:cmLst xmlns:a="http://schemas.openxmlformats.org/drawingml/2006/main" xmlns:r="http://schemas.openxmlformats.org/officeDocument/2006/relationships" xmlns:p188="http://schemas.microsoft.com/office/powerpoint/2018/8/main">
  <p188:cm id="{7F068994-7A41-48E7-BDF2-62116785733C}" authorId="{81AB55F6-FC70-F078-FD9A-1D3ABB2B1457}" created="2024-12-04T22:37:42.742">
    <pc:sldMkLst xmlns:pc="http://schemas.microsoft.com/office/powerpoint/2013/main/command">
      <pc:docMk/>
      <pc:sldMk cId="1248381414" sldId="2147481001"/>
    </pc:sldMkLst>
    <p188:txBody>
      <a:bodyPr/>
      <a:lstStyle/>
      <a:p>
        <a:r>
          <a:rPr lang="en-AU"/>
          <a:t>Less text (Kerry)</a:t>
        </a:r>
      </a:p>
    </p188:txBody>
  </p188:cm>
</p188:cmLst>
</file>

<file path=ppt/comments/modernComment_7FFFF5CB_63868907.xml><?xml version="1.0" encoding="utf-8"?>
<p188:cmLst xmlns:a="http://schemas.openxmlformats.org/drawingml/2006/main" xmlns:r="http://schemas.openxmlformats.org/officeDocument/2006/relationships" xmlns:p188="http://schemas.microsoft.com/office/powerpoint/2018/8/main">
  <p188:cm id="{4533F658-62B8-472A-A5C6-5125B9F8CCD7}" authorId="{F32FEC5A-07F3-A696-3602-A87B7BA1D57F}" created="2024-12-04T22:38:47.194">
    <ac:txMkLst xmlns:ac="http://schemas.microsoft.com/office/drawing/2013/main/command">
      <pc:docMk xmlns:pc="http://schemas.microsoft.com/office/powerpoint/2013/main/command"/>
      <pc:sldMk xmlns:pc="http://schemas.microsoft.com/office/powerpoint/2013/main/command" cId="1669761287" sldId="2147481035"/>
      <ac:spMk id="4" creationId="{C4815C56-F96D-A271-6E09-F00B3A8C3D5F}"/>
      <ac:txMk cp="0" len="253">
        <ac:context len="256" hash="774473926"/>
      </ac:txMk>
    </ac:txMkLst>
    <p188:pos x="1543538" y="996461"/>
    <p188:txBody>
      <a:bodyPr/>
      <a:lstStyle/>
      <a:p>
        <a:r>
          <a:rPr lang="en-US"/>
          <a:t>Impact Drivers and metrics; tool helps to surface</a:t>
        </a:r>
      </a:p>
    </p188:txBody>
  </p188:cm>
</p188:cmLst>
</file>

<file path=ppt/comments/modernComment_7FFFF5CD_F13A85BB.xml><?xml version="1.0" encoding="utf-8"?>
<p188:cmLst xmlns:a="http://schemas.openxmlformats.org/drawingml/2006/main" xmlns:r="http://schemas.openxmlformats.org/officeDocument/2006/relationships" xmlns:p188="http://schemas.microsoft.com/office/powerpoint/2018/8/main">
  <p188:cm id="{198CD7F1-8A25-4F5A-8CE4-C28029F1FAFD}" authorId="{81AB55F6-FC70-F078-FD9A-1D3ABB2B1457}" created="2024-12-04T22:45:59.452">
    <pc:sldMkLst xmlns:pc="http://schemas.microsoft.com/office/powerpoint/2013/main/command">
      <pc:docMk/>
      <pc:sldMk cId="4047144379" sldId="2147481037"/>
    </pc:sldMkLst>
    <p188:replyLst>
      <p188:reply id="{EB1F8716-790F-4493-899B-325C989CE747}" authorId="{81AB55F6-FC70-F078-FD9A-1D3ABB2B1457}" created="2024-12-04T22:47:21.960">
        <p188:txBody>
          <a:bodyPr/>
          <a:lstStyle/>
          <a:p>
            <a:r>
              <a:rPr lang="en-AU"/>
              <a:t>1) translate into financial risk 2) aggregate to org level</a:t>
            </a:r>
          </a:p>
        </p188:txBody>
      </p188:reply>
      <p188:reply id="{810336B6-CE5F-4EC9-B439-937F1FE421B5}" authorId="{81AB55F6-FC70-F078-FD9A-1D3ABB2B1457}" created="2024-12-06T00:49:08.972">
        <p188:txBody>
          <a:bodyPr/>
          <a:lstStyle/>
          <a:p>
            <a:r>
              <a:rPr lang="en-AU"/>
              <a:t>[@Kerry Griffiths] how is this? I left the original slide in for reference</a:t>
            </a:r>
          </a:p>
        </p188:txBody>
      </p188:reply>
      <p188:reply id="{D345D05C-B11B-4382-BBD0-506CC53DD8BF}" authorId="{F32FEC5A-07F3-A696-3602-A87B7BA1D57F}" created="2024-12-06T01:17:39.626">
        <p188:txBody>
          <a:bodyPr/>
          <a:lstStyle/>
          <a:p>
            <a:r>
              <a:rPr lang="en-US"/>
              <a:t>Great</a:t>
            </a:r>
          </a:p>
        </p188:txBody>
      </p188:reply>
    </p188:replyLst>
    <p188:txBody>
      <a:bodyPr/>
      <a:lstStyle/>
      <a:p>
        <a:r>
          <a:rPr lang="en-AU"/>
          <a:t>1) what IS Ratings do 2) what remains to be done </a:t>
        </a:r>
      </a:p>
    </p188:txBody>
  </p188:cm>
</p188:cmLst>
</file>

<file path=ppt/comments/modernComment_7FFFF5D3_CAF1CB04.xml><?xml version="1.0" encoding="utf-8"?>
<p188:cmLst xmlns:a="http://schemas.openxmlformats.org/drawingml/2006/main" xmlns:r="http://schemas.openxmlformats.org/officeDocument/2006/relationships" xmlns:p188="http://schemas.microsoft.com/office/powerpoint/2018/8/main">
  <p188:cm id="{DED93C13-5F4F-4BE6-83C2-1943DBA39BCA}" authorId="{F32FEC5A-07F3-A696-3602-A87B7BA1D57F}" created="2024-12-03T05:45:53.758">
    <ac:txMkLst xmlns:ac="http://schemas.microsoft.com/office/drawing/2013/main/command">
      <pc:docMk xmlns:pc="http://schemas.microsoft.com/office/powerpoint/2013/main/command"/>
      <pc:sldMk xmlns:pc="http://schemas.microsoft.com/office/powerpoint/2013/main/command" cId="3404843780" sldId="2147481043"/>
      <ac:spMk id="2" creationId="{12B63F4F-BDD0-389F-58D5-E59C3500E369}"/>
      <ac:txMk cp="0" len="25">
        <ac:context len="26" hash="3511139606"/>
      </ac:txMk>
    </ac:txMkLst>
    <p188:pos x="6617129" y="217509"/>
    <p188:txBody>
      <a:bodyPr/>
      <a:lstStyle/>
      <a:p>
        <a:r>
          <a:rPr lang="en-AU"/>
          <a:t>If the document is ready; let’s add a QR Code</a:t>
        </a:r>
      </a:p>
    </p188:txBody>
  </p188:cm>
  <p188:cm id="{DEFBF3AF-237D-48CE-9528-BF15189DBD36}" authorId="{81AB55F6-FC70-F078-FD9A-1D3ABB2B1457}" created="2024-12-04T22:59:07.823">
    <pc:sldMkLst xmlns:pc="http://schemas.microsoft.com/office/powerpoint/2013/main/command">
      <pc:docMk/>
      <pc:sldMk cId="3404843780" sldId="2147481043"/>
    </pc:sldMkLst>
    <p188:txBody>
      <a:bodyPr/>
      <a:lstStyle/>
      <a:p>
        <a:r>
          <a:rPr lang="en-AU"/>
          <a:t>QR code if poss</a:t>
        </a:r>
      </a:p>
    </p188:txBody>
  </p188:cm>
</p188:cmLst>
</file>

<file path=ppt/comments/modernComment_7FFFF5D9_52183313.xml><?xml version="1.0" encoding="utf-8"?>
<p188:cmLst xmlns:a="http://schemas.openxmlformats.org/drawingml/2006/main" xmlns:r="http://schemas.openxmlformats.org/officeDocument/2006/relationships" xmlns:p188="http://schemas.microsoft.com/office/powerpoint/2018/8/main">
  <p188:cm id="{65D78B8A-5540-4D8A-AE70-8E5B4A8BEFF3}" authorId="{81AB55F6-FC70-F078-FD9A-1D3ABB2B1457}" created="2024-12-04T22:39:55.253">
    <pc:sldMkLst xmlns:pc="http://schemas.microsoft.com/office/powerpoint/2013/main/command">
      <pc:docMk/>
      <pc:sldMk cId="1169697712" sldId="2147481036"/>
    </pc:sldMkLst>
    <p188:replyLst>
      <p188:reply id="{421BB8AF-B9DF-443C-8A43-CD39169A0379}" authorId="{81AB55F6-FC70-F078-FD9A-1D3ABB2B1457}" created="2024-12-04T22:43:22.839">
        <p188:txBody>
          <a:bodyPr/>
          <a:lstStyle/>
          <a:p>
            <a:r>
              <a:rPr lang="en-AU"/>
              <a:t>Add graphic </a:t>
            </a:r>
          </a:p>
        </p188:txBody>
      </p188:reply>
      <p188:reply id="{09046DD1-BAD0-4707-AB56-764C5A5DB468}" authorId="{81AB55F6-FC70-F078-FD9A-1D3ABB2B1457}" created="2024-12-06T01:24:32.849">
        <p188:txBody>
          <a:bodyPr/>
          <a:lstStyle/>
          <a:p>
            <a:r>
              <a:rPr lang="en-AU"/>
              <a:t>[@Kerry Griffiths]  - edited - alternatively can use this graphic: </a:t>
            </a:r>
          </a:p>
        </p188:txBody>
      </p188:reply>
      <p188:reply id="{272C548A-ED60-4448-8EE0-62D2D3333BCE}" authorId="{F32FEC5A-07F3-A696-3602-A87B7BA1D57F}" created="2024-12-06T03:25:30.511">
        <p188:txBody>
          <a:bodyPr/>
          <a:lstStyle/>
          <a:p>
            <a:r>
              <a:rPr lang="en-US"/>
              <a:t>I think this is clearer</a:t>
            </a:r>
          </a:p>
        </p188:txBody>
      </p188:reply>
    </p188:replyLst>
    <p188:txBody>
      <a:bodyPr/>
      <a:lstStyle/>
      <a:p>
        <a:r>
          <a:rPr lang="en-AU"/>
          <a:t>Cut text</a:t>
        </a:r>
      </a:p>
    </p188:txBody>
  </p188:cm>
</p188:cmLst>
</file>

<file path=ppt/comments/modernComment_7FFFF5E3_A27EF620.xml><?xml version="1.0" encoding="utf-8"?>
<p188:cmLst xmlns:a="http://schemas.openxmlformats.org/drawingml/2006/main" xmlns:r="http://schemas.openxmlformats.org/officeDocument/2006/relationships" xmlns:p188="http://schemas.microsoft.com/office/powerpoint/2018/8/main">
  <p188:cm id="{633FA18C-32D2-4832-8886-4C1D2E836C08}" authorId="{81AB55F6-FC70-F078-FD9A-1D3ABB2B1457}" created="2024-12-05T02:32:24.065">
    <pc:sldMkLst xmlns:pc="http://schemas.microsoft.com/office/powerpoint/2013/main/command">
      <pc:docMk/>
      <pc:sldMk cId="1696320598" sldId="2147481046"/>
    </pc:sldMkLst>
    <p188:replyLst>
      <p188:reply id="{A214B03B-975D-4CD7-B081-DA0AAF8CFBB1}" authorId="{DD901B4F-6C9B-92F0-3D31-85C4D0B6DB59}" created="2024-12-08T01:01:19.037">
        <p188:txBody>
          <a:bodyPr/>
          <a:lstStyle/>
          <a:p>
            <a:r>
              <a:rPr lang="en-GB"/>
              <a:t>I like it, though I’ve collapsed a few of the other text slides</a:t>
            </a:r>
          </a:p>
        </p188:txBody>
      </p188:reply>
    </p188:replyLst>
    <p188:txBody>
      <a:bodyPr/>
      <a:lstStyle/>
      <a:p>
        <a:r>
          <a:rPr lang="en-AU"/>
          <a:t>@ross This is a new slide, I think it makes sense but we can take it out if it gets too much</a:t>
        </a:r>
      </a:p>
    </p188:txBody>
    <p188:extLst>
      <p:ext xmlns:p="http://schemas.openxmlformats.org/presentationml/2006/main" uri="{57CB4572-C831-44C2-8A1C-0ADB6CCDFE69}">
        <p223:reactions xmlns:p223="http://schemas.microsoft.com/office/powerpoint/2022/03/main">
          <p223:rxn type="👍">
            <p223:instance time="2024-12-08T21:08:17.601" authorId="{81AB55F6-FC70-F078-FD9A-1D3ABB2B1457}"/>
          </p223:rxn>
        </p223:reactions>
      </p:ext>
    </p188:extLst>
  </p188:cm>
</p188:cmLst>
</file>

<file path=ppt/comments/modernComment_7FFFF5E8_BA120039.xml><?xml version="1.0" encoding="utf-8"?>
<p188:cmLst xmlns:a="http://schemas.openxmlformats.org/drawingml/2006/main" xmlns:r="http://schemas.openxmlformats.org/officeDocument/2006/relationships" xmlns:p188="http://schemas.microsoft.com/office/powerpoint/2018/8/main">
  <p188:cm id="{C5E8A2E0-D317-4EBD-B882-AC3DF5551093}" authorId="{81AB55F6-FC70-F078-FD9A-1D3ABB2B1457}" status="resolved" created="2024-12-04T22:30:17.095" complete="100000">
    <pc:sldMkLst xmlns:pc="http://schemas.microsoft.com/office/powerpoint/2013/main/command">
      <pc:docMk/>
      <pc:sldMk cId="3207188811" sldId="2147481030"/>
    </pc:sldMkLst>
    <p188:txBody>
      <a:bodyPr/>
      <a:lstStyle/>
      <a:p>
        <a:r>
          <a:rPr lang="en-AU"/>
          <a:t>Ross will provide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5666-4B77-7B4A-8D31-675B151B8BD4}"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BF41E-262D-4F47-8E8D-8D9C0C88BFF9}" type="slidenum">
              <a:rPr lang="en-US" smtClean="0"/>
              <a:t>‹#›</a:t>
            </a:fld>
            <a:endParaRPr lang="en-US"/>
          </a:p>
        </p:txBody>
      </p:sp>
    </p:spTree>
    <p:extLst>
      <p:ext uri="{BB962C8B-B14F-4D97-AF65-F5344CB8AC3E}">
        <p14:creationId xmlns:p14="http://schemas.microsoft.com/office/powerpoint/2010/main" val="89855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Somerset </a:t>
            </a:r>
          </a:p>
        </p:txBody>
      </p:sp>
      <p:sp>
        <p:nvSpPr>
          <p:cNvPr id="4" name="Slide Number Placeholder 3"/>
          <p:cNvSpPr>
            <a:spLocks noGrp="1"/>
          </p:cNvSpPr>
          <p:nvPr>
            <p:ph type="sldNum" sz="quarter" idx="5"/>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13869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indicator is a quantitative or qualitative factor or variable that provides a simple and reliable means to measure performance.61 An indicator can be measured through one or multiple metrics. A metric is a system or standard of measurement.62 Metrics for each category should correspond to related indicators in order to create a suite of related indicators across all metrics categories. </a:t>
            </a:r>
            <a:endParaRPr lang="en-AU"/>
          </a:p>
        </p:txBody>
      </p:sp>
      <p:sp>
        <p:nvSpPr>
          <p:cNvPr id="4" name="Slide Number Placeholder 3"/>
          <p:cNvSpPr>
            <a:spLocks noGrp="1"/>
          </p:cNvSpPr>
          <p:nvPr>
            <p:ph type="sldNum" sz="quarter" idx="5"/>
          </p:nvPr>
        </p:nvSpPr>
        <p:spPr/>
        <p:txBody>
          <a:bodyPr/>
          <a:lstStyle/>
          <a:p>
            <a:fld id="{7ECBF41E-262D-4F47-8E8D-8D9C0C88BFF9}" type="slidenum">
              <a:rPr lang="en-US" smtClean="0"/>
              <a:t>12</a:t>
            </a:fld>
            <a:endParaRPr lang="en-US"/>
          </a:p>
        </p:txBody>
      </p:sp>
    </p:spTree>
    <p:extLst>
      <p:ext uri="{BB962C8B-B14F-4D97-AF65-F5344CB8AC3E}">
        <p14:creationId xmlns:p14="http://schemas.microsoft.com/office/powerpoint/2010/main" val="4101833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TNFD recommendations are designed for organisations of all geographies and sizes- including small and medium size, across all sectors and along value chains, hence includes infrastructure sector</a:t>
            </a:r>
          </a:p>
          <a:p>
            <a:endParaRPr lang="en-US"/>
          </a:p>
          <a:p>
            <a:r>
              <a:rPr lang="en-US"/>
              <a:t>The TNFD requirements have several key implications for the sector:</a:t>
            </a:r>
          </a:p>
          <a:p>
            <a:endParaRPr lang="en-US"/>
          </a:p>
          <a:p>
            <a:r>
              <a:rPr lang="en-US"/>
              <a:t>1. Risk Assessment and Management:</a:t>
            </a:r>
          </a:p>
          <a:p>
            <a:r>
              <a:rPr lang="en-US"/>
              <a:t>Biodiversity Impact: Infrastructure projects often lead to significant changes in land use, which can affect biodiversity. Under TNFD, companies will need to assess and disclose how their operations impact ecosystems and species.</a:t>
            </a:r>
          </a:p>
          <a:p>
            <a:r>
              <a:rPr lang="en-US"/>
              <a:t>Resource Dependency: Infrastructure development and operations often depends on natural resources like water, minerals, and timber. TNFD encourages companies to assess how changes in the availability of these resources could affect their projects.</a:t>
            </a:r>
          </a:p>
          <a:p>
            <a:r>
              <a:rPr lang="en-US"/>
              <a:t>Regulatory Risks: As governments introduce stricter regulations to protect natural environments, infrastructure companies could face increased compliance costs and project delays. TNFD disclosures will need to reflect these risks and how they are managed.</a:t>
            </a:r>
          </a:p>
          <a:p>
            <a:endParaRPr lang="en-US"/>
          </a:p>
          <a:p>
            <a:r>
              <a:rPr lang="en-US"/>
              <a:t>2. Financial Reporting and Disclosure:</a:t>
            </a:r>
          </a:p>
          <a:p>
            <a:r>
              <a:rPr lang="en-US"/>
              <a:t>Incorporation of Nature-related Risks: Companies in the infrastructure sector will need to include nature-related risks in their financial disclosures. This could affect asset valuations, particularly for projects that are heavily dependent on natural resources and ecosystems services or that impact sensitive environments.</a:t>
            </a:r>
          </a:p>
          <a:p>
            <a:r>
              <a:rPr lang="en-US"/>
              <a:t>Investor Expectations: Investors are increasingly looking for companies to disclose how they are managing environmental risks. TNFD-aligned reporting could become a key factor in investment decisions, with potential implications for capital costs.</a:t>
            </a:r>
          </a:p>
          <a:p>
            <a:endParaRPr lang="en-US"/>
          </a:p>
          <a:p>
            <a:r>
              <a:rPr lang="en-US"/>
              <a:t>3. Strategic Planning and Project Design:</a:t>
            </a:r>
          </a:p>
          <a:p>
            <a:r>
              <a:rPr lang="en-US"/>
              <a:t>Sustainable Infrastructure: TNFD requirements create transparency and will drive infrastructure companies to adopt more sustainable practices, such as using better designs, sustainable construction methods and materials, reducing water and energy consumption, and protecting natural habitats.</a:t>
            </a:r>
          </a:p>
          <a:p>
            <a:r>
              <a:rPr lang="en-US"/>
              <a:t>Long-term Resilience: Infrastructure projects are often long-term investments. TNFD encourages companies to consider the long-term environmental risks that could impact the viability of their assets, such as climate change and loss of ecosystem provisioning services.</a:t>
            </a:r>
          </a:p>
          <a:p>
            <a:endParaRPr lang="en-US"/>
          </a:p>
          <a:p>
            <a:r>
              <a:rPr lang="en-US"/>
              <a:t>4. Stakeholder Engagement:</a:t>
            </a:r>
          </a:p>
          <a:p>
            <a:r>
              <a:rPr lang="en-US"/>
              <a:t>Community Impact: Infrastructure projects can significantly impact local communities and first nations people, especially those projects that dependent on natural resources. TNFD emphasizes the need for companies to engage with stakeholders to understand and mitigate these impacts.</a:t>
            </a:r>
          </a:p>
          <a:p>
            <a:r>
              <a:rPr lang="en-US"/>
              <a:t>Transparency: TNFD encourages greater transparency in how companies manage nature-related risks, which could lead to increased interest from NGOs, local communities, and the public.</a:t>
            </a:r>
          </a:p>
          <a:p>
            <a:endParaRPr lang="en-US"/>
          </a:p>
          <a:p>
            <a:r>
              <a:rPr lang="en-US"/>
              <a:t>5. Compliance and Reporting:</a:t>
            </a:r>
          </a:p>
          <a:p>
            <a:r>
              <a:rPr lang="en-US"/>
              <a:t>Reporting Requirements: Compliance with TNFD will require organisations to build capacity, systems and processes that enable reporting against key nature-related dependencies, impacts, risks and opportunities.</a:t>
            </a:r>
          </a:p>
          <a:p>
            <a:r>
              <a:rPr lang="en-US"/>
              <a:t>Metrics and Data: Access to and interpretation of high-quality metrics and data is the foundation of accurate reporting. Compared to climate reporting, which is largely </a:t>
            </a:r>
            <a:r>
              <a:rPr lang="en-US" err="1"/>
              <a:t>focussed</a:t>
            </a:r>
            <a:r>
              <a:rPr lang="en-US"/>
              <a:t> on a single aggregated metric, nature-related reporting is considerably more extensive and complex. Due to the </a:t>
            </a:r>
            <a:r>
              <a:rPr lang="en-US" err="1"/>
              <a:t>localised</a:t>
            </a:r>
            <a:r>
              <a:rPr lang="en-US"/>
              <a:t> character of nature-related impact, gaining insights and gathering metrics on a project/asset level is paramount. </a:t>
            </a:r>
          </a:p>
          <a:p>
            <a:endParaRPr lang="en-US"/>
          </a:p>
          <a:p>
            <a:r>
              <a:rPr lang="en-US"/>
              <a:t>In summary, the TNFD framework puts a focus on how the infrastructure sector manages nature-related risks and opportunities. By aligning with TNFD guidelines, companies can identify and manage their risks more effectively and position themselves as leaders in sustainability. However, this requires adequate systems, processes, practices and aligned organisational culture.</a:t>
            </a:r>
          </a:p>
          <a:p>
            <a:endParaRPr lang="en-US"/>
          </a:p>
          <a:p>
            <a:endParaRPr lang="en-AU"/>
          </a:p>
        </p:txBody>
      </p:sp>
      <p:sp>
        <p:nvSpPr>
          <p:cNvPr id="4" name="Slide Number Placeholder 3"/>
          <p:cNvSpPr>
            <a:spLocks noGrp="1"/>
          </p:cNvSpPr>
          <p:nvPr>
            <p:ph type="sldNum" sz="quarter" idx="5"/>
          </p:nvPr>
        </p:nvSpPr>
        <p:spPr/>
        <p:txBody>
          <a:bodyPr/>
          <a:lstStyle/>
          <a:p>
            <a:fld id="{7ECBF41E-262D-4F47-8E8D-8D9C0C88BFF9}" type="slidenum">
              <a:rPr lang="en-US" smtClean="0"/>
              <a:t>16</a:t>
            </a:fld>
            <a:endParaRPr lang="en-US"/>
          </a:p>
        </p:txBody>
      </p:sp>
    </p:spTree>
    <p:extLst>
      <p:ext uri="{BB962C8B-B14F-4D97-AF65-F5344CB8AC3E}">
        <p14:creationId xmlns:p14="http://schemas.microsoft.com/office/powerpoint/2010/main" val="724729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don’t have to be great to get started but you have to get started to get great</a:t>
            </a:r>
            <a:endParaRPr lang="en-AU"/>
          </a:p>
        </p:txBody>
      </p:sp>
      <p:sp>
        <p:nvSpPr>
          <p:cNvPr id="4" name="Slide Number Placeholder 3"/>
          <p:cNvSpPr>
            <a:spLocks noGrp="1"/>
          </p:cNvSpPr>
          <p:nvPr>
            <p:ph type="sldNum" sz="quarter" idx="5"/>
          </p:nvPr>
        </p:nvSpPr>
        <p:spPr/>
        <p:txBody>
          <a:bodyPr/>
          <a:lstStyle/>
          <a:p>
            <a:fld id="{7ECBF41E-262D-4F47-8E8D-8D9C0C88BFF9}" type="slidenum">
              <a:rPr lang="en-US" smtClean="0"/>
              <a:t>17</a:t>
            </a:fld>
            <a:endParaRPr lang="en-US"/>
          </a:p>
        </p:txBody>
      </p:sp>
    </p:spTree>
    <p:extLst>
      <p:ext uri="{BB962C8B-B14F-4D97-AF65-F5344CB8AC3E}">
        <p14:creationId xmlns:p14="http://schemas.microsoft.com/office/powerpoint/2010/main" val="113704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initiative has published sector guidance for Engineering, construction and real estate, Construction materials, and Electric utilities and power generators, to address infrastructure specific reporting considerations.</a:t>
            </a:r>
          </a:p>
          <a:p>
            <a:endParaRPr lang="en-AU"/>
          </a:p>
        </p:txBody>
      </p:sp>
      <p:sp>
        <p:nvSpPr>
          <p:cNvPr id="4" name="Slide Number Placeholder 3"/>
          <p:cNvSpPr>
            <a:spLocks noGrp="1"/>
          </p:cNvSpPr>
          <p:nvPr>
            <p:ph type="sldNum" sz="quarter" idx="5"/>
          </p:nvPr>
        </p:nvSpPr>
        <p:spPr/>
        <p:txBody>
          <a:bodyPr/>
          <a:lstStyle/>
          <a:p>
            <a:fld id="{7ECBF41E-262D-4F47-8E8D-8D9C0C88BFF9}" type="slidenum">
              <a:rPr lang="en-US" smtClean="0"/>
              <a:t>18</a:t>
            </a:fld>
            <a:endParaRPr lang="en-US"/>
          </a:p>
        </p:txBody>
      </p:sp>
    </p:spTree>
    <p:extLst>
      <p:ext uri="{BB962C8B-B14F-4D97-AF65-F5344CB8AC3E}">
        <p14:creationId xmlns:p14="http://schemas.microsoft.com/office/powerpoint/2010/main" val="2594732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ECBF41E-262D-4F47-8E8D-8D9C0C88BFF9}" type="slidenum">
              <a:rPr lang="en-US" smtClean="0"/>
              <a:t>19</a:t>
            </a:fld>
            <a:endParaRPr lang="en-US"/>
          </a:p>
        </p:txBody>
      </p:sp>
    </p:spTree>
    <p:extLst>
      <p:ext uri="{BB962C8B-B14F-4D97-AF65-F5344CB8AC3E}">
        <p14:creationId xmlns:p14="http://schemas.microsoft.com/office/powerpoint/2010/main" val="1782067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ECBF41E-262D-4F47-8E8D-8D9C0C88BFF9}" type="slidenum">
              <a:rPr lang="en-US" smtClean="0"/>
              <a:t>20</a:t>
            </a:fld>
            <a:endParaRPr lang="en-US"/>
          </a:p>
        </p:txBody>
      </p:sp>
    </p:spTree>
    <p:extLst>
      <p:ext uri="{BB962C8B-B14F-4D97-AF65-F5344CB8AC3E}">
        <p14:creationId xmlns:p14="http://schemas.microsoft.com/office/powerpoint/2010/main" val="3359830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example, if an asset uses significant energy in operation (e.g. a railway) and also in construction (e.g. due to earth moving and tunnelling) then ‘Energy and Carbon’ is likely to be an issue of high Materiality and therefore results in a higher weighting of the Energy and Carbon credits compared to less material issues. Similarly, where a project / asset is being built or operating in an ecologically sensitive area (e.g. providing species habitat) the ‘Ecology’ credits would be rated highly respectively.</a:t>
            </a:r>
          </a:p>
          <a:p>
            <a:endParaRPr lang="en-AU"/>
          </a:p>
        </p:txBody>
      </p:sp>
      <p:sp>
        <p:nvSpPr>
          <p:cNvPr id="4" name="Slide Number Placeholder 3"/>
          <p:cNvSpPr>
            <a:spLocks noGrp="1"/>
          </p:cNvSpPr>
          <p:nvPr>
            <p:ph type="sldNum" sz="quarter" idx="5"/>
          </p:nvPr>
        </p:nvSpPr>
        <p:spPr/>
        <p:txBody>
          <a:bodyPr/>
          <a:lstStyle/>
          <a:p>
            <a:fld id="{7ECBF41E-262D-4F47-8E8D-8D9C0C88BFF9}" type="slidenum">
              <a:rPr lang="en-US" smtClean="0"/>
              <a:t>21</a:t>
            </a:fld>
            <a:endParaRPr lang="en-US"/>
          </a:p>
        </p:txBody>
      </p:sp>
    </p:spTree>
    <p:extLst>
      <p:ext uri="{BB962C8B-B14F-4D97-AF65-F5344CB8AC3E}">
        <p14:creationId xmlns:p14="http://schemas.microsoft.com/office/powerpoint/2010/main" val="367618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7CB43-5FCB-90F7-C91D-4E54603CE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35FC0E-58BC-738A-B58E-6159A70413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F4EDF-B7C0-8D36-C5A8-A54F5AFA683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3806C4D-E6BD-8DDB-8352-013E30DDE602}"/>
              </a:ext>
            </a:extLst>
          </p:cNvPr>
          <p:cNvSpPr>
            <a:spLocks noGrp="1"/>
          </p:cNvSpPr>
          <p:nvPr>
            <p:ph type="sldNum" sz="quarter" idx="5"/>
          </p:nvPr>
        </p:nvSpPr>
        <p:spPr/>
        <p:txBody>
          <a:bodyPr/>
          <a:lstStyle/>
          <a:p>
            <a:fld id="{7ECBF41E-262D-4F47-8E8D-8D9C0C88BFF9}" type="slidenum">
              <a:rPr lang="en-US" smtClean="0"/>
              <a:t>22</a:t>
            </a:fld>
            <a:endParaRPr lang="en-US"/>
          </a:p>
        </p:txBody>
      </p:sp>
    </p:spTree>
    <p:extLst>
      <p:ext uri="{BB962C8B-B14F-4D97-AF65-F5344CB8AC3E}">
        <p14:creationId xmlns:p14="http://schemas.microsoft.com/office/powerpoint/2010/main" val="4118321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F89A2-1033-2503-E216-2B03A0BE2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DCFB5-CF34-314D-28A7-3DB57613AF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D72A8D-30B8-5A5D-287E-6AFB68781EC4}"/>
              </a:ext>
            </a:extLst>
          </p:cNvPr>
          <p:cNvSpPr>
            <a:spLocks noGrp="1"/>
          </p:cNvSpPr>
          <p:nvPr>
            <p:ph type="body" idx="1"/>
          </p:nvPr>
        </p:nvSpPr>
        <p:spPr/>
        <p:txBody>
          <a:bodyPr/>
          <a:lstStyle/>
          <a:p>
            <a:r>
              <a:rPr lang="en-US" sz="1200" b="1">
                <a:highlight>
                  <a:srgbClr val="F2F2F2"/>
                </a:highlight>
                <a:latin typeface="Helvetica Neue"/>
              </a:rPr>
              <a:t>Locate</a:t>
            </a:r>
            <a:r>
              <a:rPr lang="en-US" sz="1200" b="1">
                <a:latin typeface="Helvetica Neue"/>
              </a:rPr>
              <a:t> </a:t>
            </a:r>
            <a:r>
              <a:rPr lang="en-US" sz="1200">
                <a:latin typeface="Helvetica Neue"/>
              </a:rPr>
              <a:t>– the interface with nature: IS Rating helps asset owners and project delivery teams to identify at an asset level where nature-related impacts are most significant, guiding </a:t>
            </a:r>
            <a:r>
              <a:rPr lang="en-US" sz="1200" err="1">
                <a:latin typeface="Helvetica Neue"/>
              </a:rPr>
              <a:t>organisations</a:t>
            </a:r>
            <a:r>
              <a:rPr lang="en-US" sz="1200">
                <a:latin typeface="Helvetica Neue"/>
              </a:rPr>
              <a:t> to map key environmental dependencies and risks.</a:t>
            </a:r>
          </a:p>
          <a:p>
            <a:endParaRPr lang="en-US" sz="1200"/>
          </a:p>
          <a:p>
            <a:r>
              <a:rPr lang="en-US" sz="1200" b="1">
                <a:highlight>
                  <a:srgbClr val="F2F2F2"/>
                </a:highlight>
                <a:latin typeface="Helvetica Neue"/>
              </a:rPr>
              <a:t>Evaluate</a:t>
            </a:r>
            <a:r>
              <a:rPr lang="en-US" sz="1200">
                <a:latin typeface="Helvetica Neue"/>
              </a:rPr>
              <a:t> – dependencies &amp; impacts: It provides a materiality assessment and nature-related credit requirements and outputs to evaluate the severity of these risks and their potential impact.</a:t>
            </a:r>
          </a:p>
          <a:p>
            <a:endParaRPr lang="en-US" sz="1200"/>
          </a:p>
          <a:p>
            <a:r>
              <a:rPr lang="en-US" sz="1200" b="1">
                <a:highlight>
                  <a:srgbClr val="F2F2F2"/>
                </a:highlight>
                <a:latin typeface="Helvetica Neue"/>
              </a:rPr>
              <a:t>Assess</a:t>
            </a:r>
            <a:r>
              <a:rPr lang="en-US" sz="1200">
                <a:latin typeface="Helvetica Neue"/>
              </a:rPr>
              <a:t> – risks &amp; opportunities: IS Rating offers a deeper understanding of a project’s exposure to nature-related risks and opportunities, supporting a comprehensive assessment of vulnerabilities and the identification of mitigation options and restorative actions.</a:t>
            </a:r>
          </a:p>
          <a:p>
            <a:endParaRPr lang="en-US" sz="1200"/>
          </a:p>
          <a:p>
            <a:r>
              <a:rPr lang="en-US" sz="1200" b="1">
                <a:highlight>
                  <a:srgbClr val="F2F2F2"/>
                </a:highlight>
                <a:latin typeface="Helvetica Neue"/>
              </a:rPr>
              <a:t>Prepare</a:t>
            </a:r>
            <a:r>
              <a:rPr lang="en-US" sz="1200">
                <a:latin typeface="Helvetica Neue"/>
              </a:rPr>
              <a:t> – to respond &amp; report: It helps businesses develop strategies to mitigate risks, build resilience, align with sustainability objectives and report on outcomes.</a:t>
            </a:r>
          </a:p>
          <a:p>
            <a:endParaRPr lang="en-AU">
              <a:latin typeface="Calibri" panose="020F0502020204030204"/>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301F1EC3-238B-16D1-5FBE-F585A483776E}"/>
              </a:ext>
            </a:extLst>
          </p:cNvPr>
          <p:cNvSpPr>
            <a:spLocks noGrp="1"/>
          </p:cNvSpPr>
          <p:nvPr>
            <p:ph type="sldNum" sz="quarter" idx="5"/>
          </p:nvPr>
        </p:nvSpPr>
        <p:spPr/>
        <p:txBody>
          <a:bodyPr/>
          <a:lstStyle/>
          <a:p>
            <a:fld id="{7ECBF41E-262D-4F47-8E8D-8D9C0C88BFF9}" type="slidenum">
              <a:rPr lang="en-US" smtClean="0"/>
              <a:t>23</a:t>
            </a:fld>
            <a:endParaRPr lang="en-US"/>
          </a:p>
        </p:txBody>
      </p:sp>
    </p:spTree>
    <p:extLst>
      <p:ext uri="{BB962C8B-B14F-4D97-AF65-F5344CB8AC3E}">
        <p14:creationId xmlns:p14="http://schemas.microsoft.com/office/powerpoint/2010/main" val="1624679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4893A-610A-6EF0-2542-79EBCAC9A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0A169-C30A-8ED5-8E68-6D7F44DB2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01507-16D9-B12E-FF6D-DFDD434B0BB5}"/>
              </a:ext>
            </a:extLst>
          </p:cNvPr>
          <p:cNvSpPr>
            <a:spLocks noGrp="1"/>
          </p:cNvSpPr>
          <p:nvPr>
            <p:ph type="body" idx="1"/>
          </p:nvPr>
        </p:nvSpPr>
        <p:spPr/>
        <p:txBody>
          <a:bodyPr/>
          <a:lstStyle/>
          <a:p>
            <a:pPr>
              <a:lnSpc>
                <a:spcPct val="90000"/>
              </a:lnSpc>
              <a:spcBef>
                <a:spcPts val="1000"/>
              </a:spcBef>
            </a:pPr>
            <a:r>
              <a:rPr lang="en-US"/>
              <a:t>Neither TNFD nor IS Ratings provide guidance on detailed methodologies for </a:t>
            </a:r>
            <a:r>
              <a:rPr lang="en-US" b="1"/>
              <a:t>translating nature-related risk and opportunities into financial risk/ opportunities.</a:t>
            </a:r>
            <a:r>
              <a:rPr lang="en-US"/>
              <a:t> However, the IS Rating does help identify, quantify and manage those risks. This data can be used as a basis for corporate ESG management and reporting.</a:t>
            </a:r>
          </a:p>
          <a:p>
            <a:pPr>
              <a:lnSpc>
                <a:spcPct val="90000"/>
              </a:lnSpc>
              <a:spcBef>
                <a:spcPts val="1000"/>
              </a:spcBef>
            </a:pPr>
            <a:endParaRPr lang="en-US"/>
          </a:p>
          <a:p>
            <a:pPr>
              <a:lnSpc>
                <a:spcPct val="90000"/>
              </a:lnSpc>
              <a:spcBef>
                <a:spcPts val="1000"/>
              </a:spcBef>
            </a:pPr>
            <a:endParaRPr lang="en-US"/>
          </a:p>
          <a:p>
            <a:pPr>
              <a:lnSpc>
                <a:spcPct val="90000"/>
              </a:lnSpc>
              <a:spcBef>
                <a:spcPts val="1000"/>
              </a:spcBef>
            </a:pPr>
            <a:r>
              <a:rPr lang="en-US"/>
              <a:t>The </a:t>
            </a:r>
            <a:r>
              <a:rPr lang="en-US" b="1"/>
              <a:t>TNFD disclosures apply to an </a:t>
            </a:r>
            <a:r>
              <a:rPr lang="en-US" b="1" err="1"/>
              <a:t>organisation</a:t>
            </a:r>
            <a:r>
              <a:rPr lang="en-US" b="1"/>
              <a:t> as a whole / rather than a project</a:t>
            </a:r>
            <a:r>
              <a:rPr lang="en-US"/>
              <a:t>. It is important to note that IS Ratings cover a part of an </a:t>
            </a:r>
            <a:r>
              <a:rPr lang="en-US" err="1"/>
              <a:t>organisation’s</a:t>
            </a:r>
            <a:r>
              <a:rPr lang="en-US"/>
              <a:t> nature-related impacts by assessing them at the infrastructure project and asset level – for the asset types listed above. Other nature-related impacts, risks and opportunities that a company is affected by would need to be captured separately</a:t>
            </a:r>
            <a:endParaRPr lang="en-AU"/>
          </a:p>
        </p:txBody>
      </p:sp>
      <p:sp>
        <p:nvSpPr>
          <p:cNvPr id="4" name="Slide Number Placeholder 3">
            <a:extLst>
              <a:ext uri="{FF2B5EF4-FFF2-40B4-BE49-F238E27FC236}">
                <a16:creationId xmlns:a16="http://schemas.microsoft.com/office/drawing/2014/main" id="{5559E174-9B2D-F7B4-4C78-D0B1ABDAED37}"/>
              </a:ext>
            </a:extLst>
          </p:cNvPr>
          <p:cNvSpPr>
            <a:spLocks noGrp="1"/>
          </p:cNvSpPr>
          <p:nvPr>
            <p:ph type="sldNum" sz="quarter" idx="5"/>
          </p:nvPr>
        </p:nvSpPr>
        <p:spPr/>
        <p:txBody>
          <a:bodyPr/>
          <a:lstStyle/>
          <a:p>
            <a:fld id="{7ECBF41E-262D-4F47-8E8D-8D9C0C88BFF9}" type="slidenum">
              <a:rPr lang="en-US" smtClean="0"/>
              <a:t>24</a:t>
            </a:fld>
            <a:endParaRPr lang="en-US"/>
          </a:p>
        </p:txBody>
      </p:sp>
    </p:spTree>
    <p:extLst>
      <p:ext uri="{BB962C8B-B14F-4D97-AF65-F5344CB8AC3E}">
        <p14:creationId xmlns:p14="http://schemas.microsoft.com/office/powerpoint/2010/main" val="77000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68849-E5C1-43C8-A7BF-D1751AC2C71D}" type="slidenum">
              <a:rPr lang="en-AU" smtClean="0"/>
              <a:t>2</a:t>
            </a:fld>
            <a:endParaRPr lang="en-AU"/>
          </a:p>
        </p:txBody>
      </p:sp>
    </p:spTree>
    <p:extLst>
      <p:ext uri="{BB962C8B-B14F-4D97-AF65-F5344CB8AC3E}">
        <p14:creationId xmlns:p14="http://schemas.microsoft.com/office/powerpoint/2010/main" val="702504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ECBF41E-262D-4F47-8E8D-8D9C0C88BFF9}" type="slidenum">
              <a:rPr lang="en-US" smtClean="0"/>
              <a:t>25</a:t>
            </a:fld>
            <a:endParaRPr lang="en-US"/>
          </a:p>
        </p:txBody>
      </p:sp>
    </p:spTree>
    <p:extLst>
      <p:ext uri="{BB962C8B-B14F-4D97-AF65-F5344CB8AC3E}">
        <p14:creationId xmlns:p14="http://schemas.microsoft.com/office/powerpoint/2010/main" val="1988421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D0339-02E6-2C90-8D69-0F3B73059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69D9D-C972-119B-E742-B75143F0A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86AE8-1CB9-942E-D00C-B265D5396D2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C20E9DC-BA8C-E2B5-A52A-7393B6B3BCF8}"/>
              </a:ext>
            </a:extLst>
          </p:cNvPr>
          <p:cNvSpPr>
            <a:spLocks noGrp="1"/>
          </p:cNvSpPr>
          <p:nvPr>
            <p:ph type="sldNum" sz="quarter" idx="5"/>
          </p:nvPr>
        </p:nvSpPr>
        <p:spPr/>
        <p:txBody>
          <a:bodyPr/>
          <a:lstStyle/>
          <a:p>
            <a:fld id="{7ECBF41E-262D-4F47-8E8D-8D9C0C88BFF9}" type="slidenum">
              <a:rPr lang="en-US" smtClean="0"/>
              <a:t>27</a:t>
            </a:fld>
            <a:endParaRPr lang="en-US"/>
          </a:p>
        </p:txBody>
      </p:sp>
    </p:spTree>
    <p:extLst>
      <p:ext uri="{BB962C8B-B14F-4D97-AF65-F5344CB8AC3E}">
        <p14:creationId xmlns:p14="http://schemas.microsoft.com/office/powerpoint/2010/main" val="395570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Mention Paulson institute findings: nature is very threatened right now, and on many dimensions the problem is even worse than climate.</a:t>
            </a:r>
          </a:p>
          <a:p>
            <a:endParaRPr lang="en-GB"/>
          </a:p>
          <a:p>
            <a:r>
              <a:rPr lang="en-GB"/>
              <a:t>Since the global economy is ultimately reliant on nature, this poses a significant risk. For Australian the stat is 50% of GDP reliance on nature, and 80% of exports, including Mining and Agriculture. And so it’s obvious that either eco-system collapse or law preventing further damage could threaten elements of the economy and cause financial risk via the same mechanisms as climate: physical and transition risks.</a:t>
            </a:r>
          </a:p>
        </p:txBody>
      </p:sp>
      <p:sp>
        <p:nvSpPr>
          <p:cNvPr id="4" name="Slide Number Placeholder 3"/>
          <p:cNvSpPr>
            <a:spLocks noGrp="1"/>
          </p:cNvSpPr>
          <p:nvPr>
            <p:ph type="sldNum" sz="quarter" idx="5"/>
          </p:nvPr>
        </p:nvSpPr>
        <p:spPr/>
        <p:txBody>
          <a:bodyPr/>
          <a:lstStyle/>
          <a:p>
            <a:fld id="{7ECBF41E-262D-4F47-8E8D-8D9C0C88BFF9}" type="slidenum">
              <a:rPr lang="en-US" smtClean="0"/>
              <a:t>5</a:t>
            </a:fld>
            <a:endParaRPr lang="en-US"/>
          </a:p>
        </p:txBody>
      </p:sp>
    </p:spTree>
    <p:extLst>
      <p:ext uri="{BB962C8B-B14F-4D97-AF65-F5344CB8AC3E}">
        <p14:creationId xmlns:p14="http://schemas.microsoft.com/office/powerpoint/2010/main" val="46939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6B61E-0693-9E08-91EC-BCF1B967F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284EE-1CAA-924F-5282-8E7C806F3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91952-1669-864C-7097-A49E7FFBE946}"/>
              </a:ext>
            </a:extLst>
          </p:cNvPr>
          <p:cNvSpPr>
            <a:spLocks noGrp="1"/>
          </p:cNvSpPr>
          <p:nvPr>
            <p:ph type="body" idx="1"/>
          </p:nvPr>
        </p:nvSpPr>
        <p:spPr/>
        <p:txBody>
          <a:bodyPr/>
          <a:lstStyle/>
          <a:p>
            <a:r>
              <a:rPr lang="en-GB"/>
              <a:t>Mention Paulson institute findings: nature is very threatened right now, and on many dimensions the problem is even worse than climate.</a:t>
            </a:r>
          </a:p>
          <a:p>
            <a:endParaRPr lang="en-GB"/>
          </a:p>
          <a:p>
            <a:r>
              <a:rPr lang="en-GB"/>
              <a:t>Since the global economy is ultimately reliant on nature, this poses a significant risk. For Australian the stat is 50% of GDP reliance on nature, and 80% of exports, including Mining and Agriculture. And so it’s obvious that either eco-system collapse or law preventing further damage could threaten elements of the economy and cause financial risk via the same mechanisms as climate: physical and transition risks.</a:t>
            </a:r>
          </a:p>
        </p:txBody>
      </p:sp>
      <p:sp>
        <p:nvSpPr>
          <p:cNvPr id="4" name="Slide Number Placeholder 3">
            <a:extLst>
              <a:ext uri="{FF2B5EF4-FFF2-40B4-BE49-F238E27FC236}">
                <a16:creationId xmlns:a16="http://schemas.microsoft.com/office/drawing/2014/main" id="{FD59E8F7-13C6-21FF-0077-3998F7338B81}"/>
              </a:ext>
            </a:extLst>
          </p:cNvPr>
          <p:cNvSpPr>
            <a:spLocks noGrp="1"/>
          </p:cNvSpPr>
          <p:nvPr>
            <p:ph type="sldNum" sz="quarter" idx="5"/>
          </p:nvPr>
        </p:nvSpPr>
        <p:spPr/>
        <p:txBody>
          <a:bodyPr/>
          <a:lstStyle/>
          <a:p>
            <a:fld id="{7ECBF41E-262D-4F47-8E8D-8D9C0C88BFF9}" type="slidenum">
              <a:rPr lang="en-US" smtClean="0"/>
              <a:t>6</a:t>
            </a:fld>
            <a:endParaRPr lang="en-US"/>
          </a:p>
        </p:txBody>
      </p:sp>
    </p:spTree>
    <p:extLst>
      <p:ext uri="{BB962C8B-B14F-4D97-AF65-F5344CB8AC3E}">
        <p14:creationId xmlns:p14="http://schemas.microsoft.com/office/powerpoint/2010/main" val="413988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6425B-E109-0E59-0268-51B63CB10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834B9-62D2-1773-C8A7-51FCDEC925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677001-A299-0BE6-9BC6-4EDDA3A13925}"/>
              </a:ext>
            </a:extLst>
          </p:cNvPr>
          <p:cNvSpPr>
            <a:spLocks noGrp="1"/>
          </p:cNvSpPr>
          <p:nvPr>
            <p:ph type="body" idx="1"/>
          </p:nvPr>
        </p:nvSpPr>
        <p:spPr/>
        <p:txBody>
          <a:bodyPr/>
          <a:lstStyle/>
          <a:p>
            <a:endParaRPr lang="en-US"/>
          </a:p>
          <a:p>
            <a:r>
              <a:rPr lang="en-AU"/>
              <a:t>From Treasurer: Australia is taking a ‘climate first, not only’ approach. You can see that implementing climate related financial disclosures is priority #1, and the government has signalled that it will follow suit if (and seems like a matter of when not if) there are nature related international standards developed. </a:t>
            </a:r>
          </a:p>
          <a:p>
            <a:endParaRPr lang="en-AU"/>
          </a:p>
          <a:p>
            <a:r>
              <a:rPr lang="en-AU"/>
              <a:t>You may have heard that a nature bill a couple of weeks ago was killed by the prime minister. This included the creation of an EPA and more serious punishments for breaking environmental laws. </a:t>
            </a:r>
            <a:endParaRPr lang="en-US"/>
          </a:p>
          <a:p>
            <a:endParaRPr lang="en-US"/>
          </a:p>
          <a:p>
            <a:r>
              <a:rPr lang="en-US"/>
              <a:t>Within 7, Nature-related data relevant to understanding financial risks is one of the 4 key topics (others being related to climate)</a:t>
            </a:r>
            <a:endParaRPr lang="en-AU"/>
          </a:p>
        </p:txBody>
      </p:sp>
      <p:sp>
        <p:nvSpPr>
          <p:cNvPr id="4" name="Slide Number Placeholder 3">
            <a:extLst>
              <a:ext uri="{FF2B5EF4-FFF2-40B4-BE49-F238E27FC236}">
                <a16:creationId xmlns:a16="http://schemas.microsoft.com/office/drawing/2014/main" id="{A0C98A26-6341-F9A9-4549-AA4241902709}"/>
              </a:ext>
            </a:extLst>
          </p:cNvPr>
          <p:cNvSpPr>
            <a:spLocks noGrp="1"/>
          </p:cNvSpPr>
          <p:nvPr>
            <p:ph type="sldNum" sz="quarter" idx="5"/>
          </p:nvPr>
        </p:nvSpPr>
        <p:spPr/>
        <p:txBody>
          <a:bodyPr/>
          <a:lstStyle/>
          <a:p>
            <a:fld id="{7ECBF41E-262D-4F47-8E8D-8D9C0C88BFF9}" type="slidenum">
              <a:rPr lang="en-US" smtClean="0"/>
              <a:t>7</a:t>
            </a:fld>
            <a:endParaRPr lang="en-US"/>
          </a:p>
        </p:txBody>
      </p:sp>
    </p:spTree>
    <p:extLst>
      <p:ext uri="{BB962C8B-B14F-4D97-AF65-F5344CB8AC3E}">
        <p14:creationId xmlns:p14="http://schemas.microsoft.com/office/powerpoint/2010/main" val="3509222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C2D72-0720-4354-1F48-2C18AB7B2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90523-019D-C47C-EE86-F6059698BA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19AF60-8F87-DAD1-BB66-7486C2A5F614}"/>
              </a:ext>
            </a:extLst>
          </p:cNvPr>
          <p:cNvSpPr>
            <a:spLocks noGrp="1"/>
          </p:cNvSpPr>
          <p:nvPr>
            <p:ph type="body" idx="1"/>
          </p:nvPr>
        </p:nvSpPr>
        <p:spPr/>
        <p:txBody>
          <a:bodyPr/>
          <a:lstStyle/>
          <a:p>
            <a:pPr marL="228600" indent="-228600">
              <a:buAutoNum type="arabicPeriod"/>
            </a:pPr>
            <a:r>
              <a:rPr lang="en-US" b="1"/>
              <a:t>Mandatory reporting. </a:t>
            </a:r>
            <a:r>
              <a:rPr lang="en-US"/>
              <a:t>Governments have largely accepted recommendations of TCFD on climate and adopted those. In many countries including Australia this follows the rules set up the International Sustainability Standards Board, and the AASB standards are included in this.</a:t>
            </a:r>
          </a:p>
          <a:p>
            <a:pPr marL="228600" indent="-228600">
              <a:buAutoNum type="arabicPeriod"/>
            </a:pPr>
            <a:endParaRPr lang="en-US"/>
          </a:p>
          <a:p>
            <a:pPr marL="228600" indent="-228600">
              <a:buAutoNum type="arabicPeriod"/>
            </a:pPr>
            <a:r>
              <a:rPr lang="en-US" b="1"/>
              <a:t>Expanding beyond climate. </a:t>
            </a:r>
            <a:r>
              <a:rPr lang="en-US">
                <a:solidFill>
                  <a:srgbClr val="333333"/>
                </a:solidFill>
                <a:latin typeface="Archivo-Regular"/>
              </a:rPr>
              <a:t>ISSB signaled in December 2022 that it intends to draw on the work of the TNFD </a:t>
            </a:r>
            <a:r>
              <a:rPr lang="en-US"/>
              <a:t>as and when it develops specific nature-related disclosure standards following the release of its IFRS S1 General Requirements and S2 Climate-related </a:t>
            </a:r>
            <a:r>
              <a:rPr lang="en-US" sz="1200" b="0" i="0" u="none" strike="noStrike" baseline="0">
                <a:solidFill>
                  <a:srgbClr val="333333"/>
                </a:solidFill>
                <a:latin typeface="Archivo-Regular"/>
              </a:rPr>
              <a:t>Disclosure Standards in June 2023. Europe already has compulsory nature reporting under the Corporate Sustainability Reporting Directory and are developing </a:t>
            </a:r>
            <a:r>
              <a:rPr lang="en-AU" b="0" i="0">
                <a:solidFill>
                  <a:srgbClr val="26324B"/>
                </a:solidFill>
                <a:effectLst/>
                <a:latin typeface="arial" panose="020B0604020202020204" pitchFamily="34" charset="0"/>
              </a:rPr>
              <a:t>European Sustainability Reporting Standards (ESRS).</a:t>
            </a:r>
          </a:p>
          <a:p>
            <a:pPr marL="228600" indent="-228600">
              <a:buAutoNum type="arabicPeriod"/>
            </a:pPr>
            <a:endParaRPr lang="en-AU" b="0" i="0">
              <a:solidFill>
                <a:srgbClr val="26324B"/>
              </a:solidFill>
              <a:effectLst/>
              <a:latin typeface="arial" panose="020B0604020202020204" pitchFamily="34" charset="0"/>
            </a:endParaRPr>
          </a:p>
          <a:p>
            <a:pPr marL="228600" indent="-228600">
              <a:buAutoNum type="arabicPeriod"/>
            </a:pPr>
            <a:r>
              <a:rPr lang="en-AU" b="1" i="0">
                <a:solidFill>
                  <a:srgbClr val="26324B"/>
                </a:solidFill>
                <a:effectLst/>
                <a:latin typeface="arial" panose="020B0604020202020204" pitchFamily="34" charset="0"/>
              </a:rPr>
              <a:t>Finally, we are seeing convergence</a:t>
            </a:r>
            <a:r>
              <a:rPr lang="en-AU" b="0" i="0">
                <a:solidFill>
                  <a:srgbClr val="26324B"/>
                </a:solidFill>
                <a:effectLst/>
                <a:latin typeface="arial" panose="020B0604020202020204" pitchFamily="34" charset="0"/>
              </a:rPr>
              <a:t>, which is great for consistency, and so it is likely that the ISSB will essentially determine requirements in Australia, and the ISSB’s standards are highly likely to follow the TNFD requirements closely, as they did the TCFD.</a:t>
            </a:r>
            <a:endParaRPr lang="en-US"/>
          </a:p>
          <a:p>
            <a:endParaRPr lang="en-US"/>
          </a:p>
          <a:p>
            <a:endParaRPr lang="en-AU"/>
          </a:p>
        </p:txBody>
      </p:sp>
      <p:sp>
        <p:nvSpPr>
          <p:cNvPr id="4" name="Slide Number Placeholder 3">
            <a:extLst>
              <a:ext uri="{FF2B5EF4-FFF2-40B4-BE49-F238E27FC236}">
                <a16:creationId xmlns:a16="http://schemas.microsoft.com/office/drawing/2014/main" id="{987E4398-B070-A2FC-4D42-512975BF7A4E}"/>
              </a:ext>
            </a:extLst>
          </p:cNvPr>
          <p:cNvSpPr>
            <a:spLocks noGrp="1"/>
          </p:cNvSpPr>
          <p:nvPr>
            <p:ph type="sldNum" sz="quarter" idx="5"/>
          </p:nvPr>
        </p:nvSpPr>
        <p:spPr/>
        <p:txBody>
          <a:bodyPr/>
          <a:lstStyle/>
          <a:p>
            <a:fld id="{7ECBF41E-262D-4F47-8E8D-8D9C0C88BFF9}" type="slidenum">
              <a:rPr lang="en-US" smtClean="0"/>
              <a:t>8</a:t>
            </a:fld>
            <a:endParaRPr lang="en-US"/>
          </a:p>
        </p:txBody>
      </p:sp>
    </p:spTree>
    <p:extLst>
      <p:ext uri="{BB962C8B-B14F-4D97-AF65-F5344CB8AC3E}">
        <p14:creationId xmlns:p14="http://schemas.microsoft.com/office/powerpoint/2010/main" val="187471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we saw for climate, we’re also seeing some voluntary adoption of the TNFD recommendations.  </a:t>
            </a:r>
          </a:p>
        </p:txBody>
      </p:sp>
      <p:sp>
        <p:nvSpPr>
          <p:cNvPr id="4" name="Slide Number Placeholder 3"/>
          <p:cNvSpPr>
            <a:spLocks noGrp="1"/>
          </p:cNvSpPr>
          <p:nvPr>
            <p:ph type="sldNum" sz="quarter" idx="5"/>
          </p:nvPr>
        </p:nvSpPr>
        <p:spPr/>
        <p:txBody>
          <a:bodyPr/>
          <a:lstStyle/>
          <a:p>
            <a:fld id="{7ECBF41E-262D-4F47-8E8D-8D9C0C88BFF9}" type="slidenum">
              <a:rPr lang="en-US" smtClean="0"/>
              <a:t>9</a:t>
            </a:fld>
            <a:endParaRPr lang="en-US"/>
          </a:p>
        </p:txBody>
      </p:sp>
    </p:spTree>
    <p:extLst>
      <p:ext uri="{BB962C8B-B14F-4D97-AF65-F5344CB8AC3E}">
        <p14:creationId xmlns:p14="http://schemas.microsoft.com/office/powerpoint/2010/main" val="1937391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77D4B-1CEB-B0A0-6027-95803890F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E543B-21D0-371D-CB73-B129915B86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0552D-CBB3-EF8E-5667-18CB80527565}"/>
              </a:ext>
            </a:extLst>
          </p:cNvPr>
          <p:cNvSpPr>
            <a:spLocks noGrp="1"/>
          </p:cNvSpPr>
          <p:nvPr>
            <p:ph type="body" idx="1"/>
          </p:nvPr>
        </p:nvSpPr>
        <p:spPr/>
        <p:txBody>
          <a:bodyPr/>
          <a:lstStyle/>
          <a:p>
            <a:r>
              <a:rPr lang="en-AU" sz="1200"/>
              <a:t>These are applicable for ALL sectors and company sizes.</a:t>
            </a:r>
          </a:p>
          <a:p>
            <a:endParaRPr lang="en-AU" sz="1200"/>
          </a:p>
          <a:p>
            <a:r>
              <a:rPr lang="en-AU" sz="1200" b="1" i="0" kern="0">
                <a:solidFill>
                  <a:schemeClr val="tx1"/>
                </a:solidFill>
                <a:effectLst/>
                <a:latin typeface="+mn-lt"/>
                <a:ea typeface="+mn-ea"/>
                <a:cs typeface="+mn-cs"/>
              </a:rPr>
              <a:t>Nature-related dependencies, impacts, risks and opportunities </a:t>
            </a:r>
          </a:p>
          <a:p>
            <a:endParaRPr lang="en-AU" sz="1200" b="1" i="0" kern="0">
              <a:solidFill>
                <a:schemeClr val="tx1"/>
              </a:solidFill>
              <a:effectLst/>
              <a:latin typeface="+mn-lt"/>
              <a:ea typeface="+mn-ea"/>
              <a:cs typeface="+mn-cs"/>
            </a:endParaRPr>
          </a:p>
          <a:p>
            <a:r>
              <a:rPr lang="en-AU" sz="1200" b="1" i="0" kern="0">
                <a:solidFill>
                  <a:schemeClr val="tx1"/>
                </a:solidFill>
                <a:effectLst/>
                <a:latin typeface="+mn-lt"/>
                <a:ea typeface="+mn-ea"/>
                <a:cs typeface="+mn-cs"/>
              </a:rPr>
              <a:t>Disclosures cover the same four pillars included in the TCFD climate disclosures.</a:t>
            </a:r>
          </a:p>
          <a:p>
            <a:endParaRPr lang="en-AU" sz="1200" b="1" i="0" kern="0">
              <a:solidFill>
                <a:schemeClr val="tx1"/>
              </a:solidFill>
              <a:effectLst/>
              <a:latin typeface="+mn-lt"/>
              <a:ea typeface="+mn-ea"/>
              <a:cs typeface="+mn-cs"/>
            </a:endParaRPr>
          </a:p>
          <a:p>
            <a:r>
              <a:rPr lang="en-AU" sz="1200" b="1" i="0" kern="0">
                <a:solidFill>
                  <a:schemeClr val="tx1"/>
                </a:solidFill>
                <a:effectLst/>
                <a:latin typeface="+mn-lt"/>
                <a:ea typeface="+mn-ea"/>
                <a:cs typeface="+mn-cs"/>
              </a:rPr>
              <a:t>…</a:t>
            </a:r>
          </a:p>
          <a:p>
            <a:endParaRPr lang="en-AU" sz="1200" b="1" i="0" kern="0">
              <a:solidFill>
                <a:schemeClr val="tx1"/>
              </a:solidFill>
              <a:effectLst/>
              <a:latin typeface="+mn-lt"/>
              <a:ea typeface="+mn-ea"/>
              <a:cs typeface="+mn-cs"/>
            </a:endParaRPr>
          </a:p>
          <a:p>
            <a:r>
              <a:rPr lang="en-AU" sz="1200" b="1" i="0" kern="0">
                <a:solidFill>
                  <a:schemeClr val="tx1"/>
                </a:solidFill>
                <a:effectLst/>
                <a:latin typeface="+mn-lt"/>
                <a:ea typeface="+mn-ea"/>
                <a:cs typeface="+mn-cs"/>
              </a:rPr>
              <a:t>Importantly on metrics and targets: dependencies and impacts</a:t>
            </a:r>
            <a:endParaRPr lang="en-AU" sz="1200"/>
          </a:p>
          <a:p>
            <a:endParaRPr lang="en-AU" sz="1200"/>
          </a:p>
          <a:p>
            <a:endParaRPr lang="en-AU"/>
          </a:p>
        </p:txBody>
      </p:sp>
      <p:sp>
        <p:nvSpPr>
          <p:cNvPr id="4" name="Slide Number Placeholder 3">
            <a:extLst>
              <a:ext uri="{FF2B5EF4-FFF2-40B4-BE49-F238E27FC236}">
                <a16:creationId xmlns:a16="http://schemas.microsoft.com/office/drawing/2014/main" id="{B915C080-5086-6B8F-C7C8-9813CD93AACA}"/>
              </a:ext>
            </a:extLst>
          </p:cNvPr>
          <p:cNvSpPr>
            <a:spLocks noGrp="1"/>
          </p:cNvSpPr>
          <p:nvPr>
            <p:ph type="sldNum" sz="quarter" idx="5"/>
          </p:nvPr>
        </p:nvSpPr>
        <p:spPr/>
        <p:txBody>
          <a:bodyPr/>
          <a:lstStyle/>
          <a:p>
            <a:fld id="{7ECBF41E-262D-4F47-8E8D-8D9C0C88BFF9}" type="slidenum">
              <a:rPr lang="en-US" smtClean="0"/>
              <a:t>10</a:t>
            </a:fld>
            <a:endParaRPr lang="en-US"/>
          </a:p>
        </p:txBody>
      </p:sp>
    </p:spTree>
    <p:extLst>
      <p:ext uri="{BB962C8B-B14F-4D97-AF65-F5344CB8AC3E}">
        <p14:creationId xmlns:p14="http://schemas.microsoft.com/office/powerpoint/2010/main" val="2699275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Noting what’s good for nature is generally good for climate; but the other way around is not true. E.g. windmills and transition lines, mining for transition minerals.</a:t>
            </a:r>
          </a:p>
        </p:txBody>
      </p:sp>
      <p:sp>
        <p:nvSpPr>
          <p:cNvPr id="4" name="Slide Number Placeholder 3"/>
          <p:cNvSpPr>
            <a:spLocks noGrp="1"/>
          </p:cNvSpPr>
          <p:nvPr>
            <p:ph type="sldNum" sz="quarter" idx="5"/>
          </p:nvPr>
        </p:nvSpPr>
        <p:spPr/>
        <p:txBody>
          <a:bodyPr/>
          <a:lstStyle/>
          <a:p>
            <a:fld id="{7ECBF41E-262D-4F47-8E8D-8D9C0C88BFF9}" type="slidenum">
              <a:rPr lang="en-US" smtClean="0"/>
              <a:t>11</a:t>
            </a:fld>
            <a:endParaRPr lang="en-US"/>
          </a:p>
        </p:txBody>
      </p:sp>
    </p:spTree>
    <p:extLst>
      <p:ext uri="{BB962C8B-B14F-4D97-AF65-F5344CB8AC3E}">
        <p14:creationId xmlns:p14="http://schemas.microsoft.com/office/powerpoint/2010/main" val="46017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1" name="Date Placeholder 3">
            <a:extLst>
              <a:ext uri="{FF2B5EF4-FFF2-40B4-BE49-F238E27FC236}">
                <a16:creationId xmlns:a16="http://schemas.microsoft.com/office/drawing/2014/main" id="{47ED84A5-5DFB-A54F-82CF-1543094766CA}"/>
              </a:ext>
            </a:extLst>
          </p:cNvPr>
          <p:cNvSpPr>
            <a:spLocks noGrp="1"/>
          </p:cNvSpPr>
          <p:nvPr>
            <p:ph type="dt" sz="half" idx="2"/>
          </p:nvPr>
        </p:nvSpPr>
        <p:spPr>
          <a:xfrm>
            <a:off x="9024293" y="6004916"/>
            <a:ext cx="2743200" cy="372109"/>
          </a:xfrm>
          <a:prstGeom prst="rect">
            <a:avLst/>
          </a:prstGeom>
        </p:spPr>
        <p:txBody>
          <a:bodyPr anchor="ctr"/>
          <a:lstStyle>
            <a:lvl1pPr algn="r">
              <a:defRPr sz="1200" b="0" i="0">
                <a:solidFill>
                  <a:schemeClr val="tx2"/>
                </a:solidFill>
                <a:latin typeface="Helvetica Neue Light" panose="02000403000000020004" pitchFamily="2" charset="0"/>
                <a:ea typeface="Helvetica Neue Light" panose="02000403000000020004" pitchFamily="2" charset="0"/>
              </a:defRPr>
            </a:lvl1pPr>
          </a:lstStyle>
          <a:p>
            <a:fld id="{EDE7E6BD-08FA-EC49-B279-C31462068168}" type="datetime4">
              <a:rPr lang="en-AU" smtClean="0"/>
              <a:pPr/>
              <a:t>17 December 2024</a:t>
            </a:fld>
            <a:endParaRPr lang="en-US"/>
          </a:p>
        </p:txBody>
      </p:sp>
      <p:sp>
        <p:nvSpPr>
          <p:cNvPr id="5" name="Номер слайда 21">
            <a:extLst>
              <a:ext uri="{FF2B5EF4-FFF2-40B4-BE49-F238E27FC236}">
                <a16:creationId xmlns:a16="http://schemas.microsoft.com/office/drawing/2014/main" id="{3EE69BCA-A9EE-DD46-95CD-F865DC82EC97}"/>
              </a:ext>
            </a:extLst>
          </p:cNvPr>
          <p:cNvSpPr>
            <a:spLocks noGrp="1"/>
          </p:cNvSpPr>
          <p:nvPr>
            <p:ph type="sldNum" sz="quarter" idx="4"/>
          </p:nvPr>
        </p:nvSpPr>
        <p:spPr>
          <a:xfrm>
            <a:off x="235873" y="6418877"/>
            <a:ext cx="513735" cy="227164"/>
          </a:xfrm>
          <a:prstGeom prst="rect">
            <a:avLst/>
          </a:prstGeom>
          <a:noFill/>
        </p:spPr>
        <p:txBody>
          <a:bodyPr vert="horz" lIns="0" tIns="0" rIns="0" bIns="0" rtlCol="0" anchor="ctr"/>
          <a:lstStyle>
            <a:lvl1pPr algn="ctr">
              <a:defRPr sz="1000" b="0" i="0">
                <a:solidFill>
                  <a:schemeClr val="tx1">
                    <a:alpha val="70000"/>
                  </a:schemeClr>
                </a:solidFill>
                <a:latin typeface="Montserrat Medium" charset="0"/>
                <a:ea typeface="Montserrat Medium" charset="0"/>
                <a:cs typeface="Montserrat Medium" charset="0"/>
              </a:defRPr>
            </a:lvl1pPr>
          </a:lstStyle>
          <a:p>
            <a:fld id="{D8D877B3-D348-4611-9BDB-C5374591D951}" type="slidenum">
              <a:rPr lang="en-US" smtClean="0"/>
              <a:pPr/>
              <a:t>‹#›</a:t>
            </a:fld>
            <a:endParaRPr lang="en-US"/>
          </a:p>
        </p:txBody>
      </p:sp>
      <p:cxnSp>
        <p:nvCxnSpPr>
          <p:cNvPr id="6" name="Straight Connector 5">
            <a:extLst>
              <a:ext uri="{FF2B5EF4-FFF2-40B4-BE49-F238E27FC236}">
                <a16:creationId xmlns:a16="http://schemas.microsoft.com/office/drawing/2014/main" id="{31001CB1-3258-034D-BB08-EB0E065E9ADB}"/>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422A1BF-245F-1643-BEB8-668AB5F014AD}"/>
              </a:ext>
            </a:extLst>
          </p:cNvPr>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FDB2784-68A3-7B41-92B0-860144919BE7}"/>
              </a:ext>
            </a:extLst>
          </p:cNvPr>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01727"/>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mp; images">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E87DCB1-1E96-C347-82DD-98EAAACF97DF}"/>
              </a:ext>
            </a:extLst>
          </p:cNvPr>
          <p:cNvSpPr>
            <a:spLocks noGrp="1"/>
          </p:cNvSpPr>
          <p:nvPr>
            <p:ph type="pic" idx="1"/>
          </p:nvPr>
        </p:nvSpPr>
        <p:spPr>
          <a:xfrm>
            <a:off x="8592244" y="365126"/>
            <a:ext cx="3232716" cy="286384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 name="Title 1">
            <a:extLst>
              <a:ext uri="{FF2B5EF4-FFF2-40B4-BE49-F238E27FC236}">
                <a16:creationId xmlns:a16="http://schemas.microsoft.com/office/drawing/2014/main" id="{3C5E167B-5054-FE45-9A18-C76CD0921D45}"/>
              </a:ext>
            </a:extLst>
          </p:cNvPr>
          <p:cNvSpPr>
            <a:spLocks noGrp="1"/>
          </p:cNvSpPr>
          <p:nvPr>
            <p:ph type="title" hasCustomPrompt="1"/>
          </p:nvPr>
        </p:nvSpPr>
        <p:spPr>
          <a:xfrm>
            <a:off x="352696" y="365126"/>
            <a:ext cx="7886852" cy="532646"/>
          </a:xfrm>
          <a:prstGeom prst="rect">
            <a:avLst/>
          </a:prstGeom>
        </p:spPr>
        <p:txBody>
          <a:bodyPr/>
          <a:lstStyle>
            <a:lvl1pPr>
              <a:defRPr b="1" i="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Lorem ipsum</a:t>
            </a:r>
            <a:endParaRPr lang="en-US"/>
          </a:p>
        </p:txBody>
      </p:sp>
      <p:sp>
        <p:nvSpPr>
          <p:cNvPr id="17" name="Picture Placeholder 2">
            <a:extLst>
              <a:ext uri="{FF2B5EF4-FFF2-40B4-BE49-F238E27FC236}">
                <a16:creationId xmlns:a16="http://schemas.microsoft.com/office/drawing/2014/main" id="{C595F3D6-8232-154A-9ECC-87EFA9B57E6C}"/>
              </a:ext>
            </a:extLst>
          </p:cNvPr>
          <p:cNvSpPr>
            <a:spLocks noGrp="1"/>
          </p:cNvSpPr>
          <p:nvPr>
            <p:ph type="pic" idx="13"/>
          </p:nvPr>
        </p:nvSpPr>
        <p:spPr>
          <a:xfrm>
            <a:off x="8592244" y="3629026"/>
            <a:ext cx="3232716" cy="286384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0" name="Text Placeholder 22">
            <a:extLst>
              <a:ext uri="{FF2B5EF4-FFF2-40B4-BE49-F238E27FC236}">
                <a16:creationId xmlns:a16="http://schemas.microsoft.com/office/drawing/2014/main" id="{67828CC4-326D-D74C-8A94-476D85E89447}"/>
              </a:ext>
            </a:extLst>
          </p:cNvPr>
          <p:cNvSpPr>
            <a:spLocks noGrp="1"/>
          </p:cNvSpPr>
          <p:nvPr>
            <p:ph type="body" sz="quarter" idx="14" hasCustomPrompt="1"/>
          </p:nvPr>
        </p:nvSpPr>
        <p:spPr>
          <a:xfrm>
            <a:off x="352697" y="1182444"/>
            <a:ext cx="7886852" cy="992403"/>
          </a:xfrm>
          <a:prstGeom prst="rect">
            <a:avLst/>
          </a:prstGeom>
        </p:spPr>
        <p:txBody>
          <a:bodyPr>
            <a:normAutofit/>
          </a:bodyPr>
          <a:lstStyle>
            <a:lvl1pPr marL="0" indent="0">
              <a:buNone/>
              <a:defRPr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9144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3716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18288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5pPr>
          </a:lstStyle>
          <a:p>
            <a:pPr>
              <a:lnSpc>
                <a:spcPts val="2400"/>
              </a:lnSpc>
            </a:pP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Subhead: Lorem ipsum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dolor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sit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amet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consectetur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adipiscing</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elit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sed do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eiusmod</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tempor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incididunt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labore</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et dolore magna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aliqua</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t>
            </a:r>
            <a:endParaRPr lang="en-US"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1" name="Text Placeholder 24">
            <a:extLst>
              <a:ext uri="{FF2B5EF4-FFF2-40B4-BE49-F238E27FC236}">
                <a16:creationId xmlns:a16="http://schemas.microsoft.com/office/drawing/2014/main" id="{5BF5280F-6FA1-7F4B-986E-395A964967AE}"/>
              </a:ext>
            </a:extLst>
          </p:cNvPr>
          <p:cNvSpPr>
            <a:spLocks noGrp="1"/>
          </p:cNvSpPr>
          <p:nvPr>
            <p:ph type="body" sz="quarter" idx="15" hasCustomPrompt="1"/>
          </p:nvPr>
        </p:nvSpPr>
        <p:spPr>
          <a:xfrm>
            <a:off x="352695" y="2459518"/>
            <a:ext cx="7886852" cy="3103081"/>
          </a:xfrm>
          <a:prstGeom prst="rect">
            <a:avLst/>
          </a:prstGeom>
        </p:spPr>
        <p:txBody>
          <a:bodyPr numCol="2" spcCol="360000">
            <a:normAutofit/>
          </a:bodyPr>
          <a:lstStyle>
            <a:lvl1pPr marL="0" indent="0">
              <a:buNone/>
              <a:defRPr sz="1400" b="0" i="0">
                <a:latin typeface="Helvetica Neue" panose="02000503000000020004" pitchFamily="2" charset="0"/>
                <a:ea typeface="Helvetica Neue" panose="02000503000000020004" pitchFamily="2" charset="0"/>
                <a:cs typeface="Helvetica Neue" panose="02000503000000020004" pitchFamily="2" charset="0"/>
              </a:defRPr>
            </a:lvl1pPr>
          </a:lstStyle>
          <a:p>
            <a:pPr>
              <a:lnSpc>
                <a:spcPts val="1800"/>
              </a:lnSpc>
            </a:pP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Ac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tincidunt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vitae semper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lectus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volutpat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diam.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Orci</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sagittis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volutpat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odio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facilisis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Nunc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interdum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varius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sit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amet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Vestibulum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rhoncus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pellentesque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ullamcorper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Sed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cras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ornare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arcu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dui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vivamus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arcu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felis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Ipsum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suspendisse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ultrices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gravida dictum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fusce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placerat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orci</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Ultricies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integer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auctor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sed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vulputate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mi. Libero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volutpat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sed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cras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ornare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arcu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dui.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Sodales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neque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sodales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etiam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sit. </a:t>
            </a:r>
          </a:p>
          <a:p>
            <a:pPr>
              <a:lnSpc>
                <a:spcPts val="1800"/>
              </a:lnSpc>
            </a:pP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Aenean vel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scelerisque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mauris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pellentesque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pulvinar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pellentesque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habitant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morbi</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id porta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nibh</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venenatis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cras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sed.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Erat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scelerisque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dictum non. Tellus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cras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adipiscing</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turpis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egestas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pretium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Lectus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volutpat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diam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venenatis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tellus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p>
          <a:p>
            <a:pPr>
              <a:lnSpc>
                <a:spcPts val="1800"/>
              </a:lnSpc>
            </a:pP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Felis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eget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nunc</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lobortis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mattis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aliquam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faucibus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purus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Tellus id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interdum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laoreet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donec</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ultrices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tincidunt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arcu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Egestas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integer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eget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aliquet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nibh</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praesent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tristique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magna sit. Libero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justo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laoreet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sit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amet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Felis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imperdiet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proin</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fermentum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leo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vel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orci</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t>
            </a:r>
            <a:endParaRPr lang="en-US"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Content Placeholder 23">
            <a:extLst>
              <a:ext uri="{FF2B5EF4-FFF2-40B4-BE49-F238E27FC236}">
                <a16:creationId xmlns:a16="http://schemas.microsoft.com/office/drawing/2014/main" id="{3858E370-FC1C-3F4A-BEAE-BFC15F5A72D6}"/>
              </a:ext>
            </a:extLst>
          </p:cNvPr>
          <p:cNvSpPr>
            <a:spLocks noGrp="1"/>
          </p:cNvSpPr>
          <p:nvPr>
            <p:ph sz="quarter" idx="16" hasCustomPrompt="1"/>
          </p:nvPr>
        </p:nvSpPr>
        <p:spPr>
          <a:xfrm>
            <a:off x="8592244" y="6194463"/>
            <a:ext cx="1478280" cy="227128"/>
          </a:xfrm>
          <a:prstGeom prst="rect">
            <a:avLst/>
          </a:prstGeom>
        </p:spPr>
        <p:txBody>
          <a:bodyPr>
            <a:normAutofit/>
          </a:bodyPr>
          <a:lstStyle>
            <a:lvl1pPr marL="0" indent="0">
              <a:buNone/>
              <a:defRPr sz="1000" b="0" i="0">
                <a:solidFill>
                  <a:srgbClr val="12364A"/>
                </a:solidFill>
                <a:latin typeface="Helvetica Neue Light" panose="02000403000000020004" pitchFamily="2" charset="0"/>
                <a:ea typeface="Helvetica Neue Light" panose="02000403000000020004" pitchFamily="2" charset="0"/>
              </a:defRPr>
            </a:lvl1pPr>
            <a:lvl2pPr marL="457200" indent="0">
              <a:buNone/>
              <a:defRPr/>
            </a:lvl2pPr>
          </a:lstStyle>
          <a:p>
            <a:pPr lvl="0"/>
            <a:r>
              <a:rPr lang="en-GB"/>
              <a:t>Caption if needed</a:t>
            </a:r>
          </a:p>
        </p:txBody>
      </p:sp>
      <p:sp>
        <p:nvSpPr>
          <p:cNvPr id="23" name="Content Placeholder 23">
            <a:extLst>
              <a:ext uri="{FF2B5EF4-FFF2-40B4-BE49-F238E27FC236}">
                <a16:creationId xmlns:a16="http://schemas.microsoft.com/office/drawing/2014/main" id="{5ECAA052-F9B5-6E4A-A930-BA279B5CC644}"/>
              </a:ext>
            </a:extLst>
          </p:cNvPr>
          <p:cNvSpPr>
            <a:spLocks noGrp="1"/>
          </p:cNvSpPr>
          <p:nvPr>
            <p:ph sz="quarter" idx="17" hasCustomPrompt="1"/>
          </p:nvPr>
        </p:nvSpPr>
        <p:spPr>
          <a:xfrm>
            <a:off x="8592242" y="2919044"/>
            <a:ext cx="1478280" cy="227128"/>
          </a:xfrm>
          <a:prstGeom prst="rect">
            <a:avLst/>
          </a:prstGeom>
        </p:spPr>
        <p:txBody>
          <a:bodyPr>
            <a:normAutofit/>
          </a:bodyPr>
          <a:lstStyle>
            <a:lvl1pPr marL="0" indent="0">
              <a:buNone/>
              <a:defRPr sz="1000" b="0" i="0">
                <a:solidFill>
                  <a:srgbClr val="12364A"/>
                </a:solidFill>
                <a:latin typeface="Helvetica Neue Light" panose="02000403000000020004" pitchFamily="2" charset="0"/>
                <a:ea typeface="Helvetica Neue Light" panose="02000403000000020004" pitchFamily="2" charset="0"/>
              </a:defRPr>
            </a:lvl1pPr>
            <a:lvl2pPr marL="457200" indent="0">
              <a:buNone/>
              <a:defRPr/>
            </a:lvl2pPr>
          </a:lstStyle>
          <a:p>
            <a:pPr lvl="0"/>
            <a:r>
              <a:rPr lang="en-GB"/>
              <a:t>Caption if needed</a:t>
            </a:r>
          </a:p>
        </p:txBody>
      </p:sp>
      <p:pic>
        <p:nvPicPr>
          <p:cNvPr id="11" name="Picture 10" descr="Icon&#10;&#10;Description automatically generated">
            <a:extLst>
              <a:ext uri="{FF2B5EF4-FFF2-40B4-BE49-F238E27FC236}">
                <a16:creationId xmlns:a16="http://schemas.microsoft.com/office/drawing/2014/main" id="{25D99A6E-F11F-8B40-B960-34B96B88E08C}"/>
              </a:ext>
            </a:extLst>
          </p:cNvPr>
          <p:cNvPicPr>
            <a:picLocks noChangeAspect="1"/>
          </p:cNvPicPr>
          <p:nvPr userDrawn="1"/>
        </p:nvPicPr>
        <p:blipFill rotWithShape="1">
          <a:blip r:embed="rId2"/>
          <a:srcRect l="20959" t="8851" r="24176" b="9304"/>
          <a:stretch/>
        </p:blipFill>
        <p:spPr>
          <a:xfrm>
            <a:off x="352696" y="5845522"/>
            <a:ext cx="662022" cy="697882"/>
          </a:xfrm>
          <a:prstGeom prst="rect">
            <a:avLst/>
          </a:prstGeom>
        </p:spPr>
      </p:pic>
      <p:sp>
        <p:nvSpPr>
          <p:cNvPr id="12" name="Slide Number Placeholder 5">
            <a:extLst>
              <a:ext uri="{FF2B5EF4-FFF2-40B4-BE49-F238E27FC236}">
                <a16:creationId xmlns:a16="http://schemas.microsoft.com/office/drawing/2014/main" id="{4A3630A2-6693-2B42-9F80-CE09D45C552A}"/>
              </a:ext>
            </a:extLst>
          </p:cNvPr>
          <p:cNvSpPr>
            <a:spLocks noGrp="1"/>
          </p:cNvSpPr>
          <p:nvPr>
            <p:ph type="sldNum" sz="quarter" idx="12"/>
          </p:nvPr>
        </p:nvSpPr>
        <p:spPr>
          <a:xfrm>
            <a:off x="424507" y="6004916"/>
            <a:ext cx="518400" cy="365124"/>
          </a:xfrm>
          <a:prstGeom prst="rect">
            <a:avLst/>
          </a:prstGeom>
        </p:spPr>
        <p:txBody>
          <a:bodyPr anchor="ctr"/>
          <a:lstStyle>
            <a:lvl1pPr algn="ctr">
              <a:defRPr sz="1200" b="0" i="0">
                <a:solidFill>
                  <a:srgbClr val="12364A"/>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B7AB2E9C-1E1F-E543-B63B-F30036088532}" type="slidenum">
              <a:rPr lang="en-US" smtClean="0"/>
              <a:pPr/>
              <a:t>‹#›</a:t>
            </a:fld>
            <a:endParaRPr lang="en-US"/>
          </a:p>
        </p:txBody>
      </p:sp>
    </p:spTree>
    <p:extLst>
      <p:ext uri="{BB962C8B-B14F-4D97-AF65-F5344CB8AC3E}">
        <p14:creationId xmlns:p14="http://schemas.microsoft.com/office/powerpoint/2010/main" val="183501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s poi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167B-5054-FE45-9A18-C76CD0921D45}"/>
              </a:ext>
            </a:extLst>
          </p:cNvPr>
          <p:cNvSpPr>
            <a:spLocks noGrp="1"/>
          </p:cNvSpPr>
          <p:nvPr>
            <p:ph type="title" hasCustomPrompt="1"/>
          </p:nvPr>
        </p:nvSpPr>
        <p:spPr>
          <a:xfrm>
            <a:off x="352696" y="365126"/>
            <a:ext cx="11458304" cy="532646"/>
          </a:xfrm>
          <a:prstGeom prst="rect">
            <a:avLst/>
          </a:prstGeom>
        </p:spPr>
        <p:txBody>
          <a:bodyPr/>
          <a:lstStyle>
            <a:lvl1pPr>
              <a:defRPr b="1" i="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Heading: Lorem ipsum</a:t>
            </a:r>
            <a:endParaRPr lang="en-US"/>
          </a:p>
        </p:txBody>
      </p:sp>
      <p:sp>
        <p:nvSpPr>
          <p:cNvPr id="13" name="Text Placeholder 22">
            <a:extLst>
              <a:ext uri="{FF2B5EF4-FFF2-40B4-BE49-F238E27FC236}">
                <a16:creationId xmlns:a16="http://schemas.microsoft.com/office/drawing/2014/main" id="{C4EC57E1-FC65-2743-AE15-2C1C9487CAFA}"/>
              </a:ext>
            </a:extLst>
          </p:cNvPr>
          <p:cNvSpPr>
            <a:spLocks noGrp="1"/>
          </p:cNvSpPr>
          <p:nvPr>
            <p:ph type="body" sz="quarter" idx="13" hasCustomPrompt="1"/>
          </p:nvPr>
        </p:nvSpPr>
        <p:spPr>
          <a:xfrm>
            <a:off x="352696" y="1182445"/>
            <a:ext cx="11458303" cy="697882"/>
          </a:xfrm>
          <a:prstGeom prst="rect">
            <a:avLst/>
          </a:prstGeom>
        </p:spPr>
        <p:txBody>
          <a:bodyPr>
            <a:normAutofit/>
          </a:bodyPr>
          <a:lstStyle>
            <a:lvl1pPr marL="0" indent="0">
              <a:buNone/>
              <a:defRPr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9144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3716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18288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5pPr>
          </a:lstStyle>
          <a:p>
            <a:pPr>
              <a:lnSpc>
                <a:spcPts val="2400"/>
              </a:lnSpc>
            </a:pP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Subhead: Lorem ipsum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dolor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sit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amet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consectetur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adipiscing</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elit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sed do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eiusmod</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tempor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incididunt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labore</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et dolore magna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aliqua</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t>
            </a:r>
            <a:endParaRPr lang="en-US"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5" name="Text Placeholder 24">
            <a:extLst>
              <a:ext uri="{FF2B5EF4-FFF2-40B4-BE49-F238E27FC236}">
                <a16:creationId xmlns:a16="http://schemas.microsoft.com/office/drawing/2014/main" id="{5B4F783D-A9F1-BD40-AA2E-320DD192D907}"/>
              </a:ext>
            </a:extLst>
          </p:cNvPr>
          <p:cNvSpPr>
            <a:spLocks noGrp="1"/>
          </p:cNvSpPr>
          <p:nvPr>
            <p:ph type="body" sz="quarter" idx="14" hasCustomPrompt="1"/>
          </p:nvPr>
        </p:nvSpPr>
        <p:spPr>
          <a:xfrm>
            <a:off x="352695" y="2183699"/>
            <a:ext cx="11458304" cy="2679267"/>
          </a:xfrm>
          <a:prstGeom prst="rect">
            <a:avLst/>
          </a:prstGeom>
        </p:spPr>
        <p:txBody>
          <a:bodyPr>
            <a:normAutofit/>
          </a:bodyPr>
          <a:lstStyle>
            <a:lvl1pPr marL="285750" marR="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sz="1400" b="0" i="0">
                <a:latin typeface="Helvetica Neue" panose="02000503000000020004" pitchFamily="2" charset="0"/>
                <a:ea typeface="Helvetica Neue" panose="02000503000000020004" pitchFamily="2" charset="0"/>
                <a:cs typeface="Helvetica Neue" panose="02000503000000020004" pitchFamily="2" charset="0"/>
              </a:defRPr>
            </a:lvl1pPr>
          </a:lstStyle>
          <a:p>
            <a:pPr marL="285750" indent="-285750">
              <a:lnSpc>
                <a:spcPts val="1800"/>
              </a:lnSpc>
              <a:buFont typeface="Arial" panose="020B0604020202020204" pitchFamily="34" charset="0"/>
              <a:buChar char="•"/>
            </a:pP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1: Ut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sunt in culpa qui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officia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t>
            </a:r>
          </a:p>
          <a:p>
            <a:pPr marL="285750" indent="-285750">
              <a:lnSpc>
                <a:spcPts val="1800"/>
              </a:lnSpc>
              <a:buFont typeface="Arial" panose="020B0604020202020204" pitchFamily="34" charset="0"/>
              <a:buChar char="•"/>
            </a:pPr>
            <a:endPar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2: Ut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sunt in culpa qui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officia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t>
            </a: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endPar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3: Ut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sunt in culpa qui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officia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t>
            </a:r>
            <a:endParaRPr lang="en-US"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endParaRPr lang="en-US"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ts val="1800"/>
              </a:lnSpc>
              <a:buFont typeface="Arial" panose="020B0604020202020204" pitchFamily="34" charset="0"/>
              <a:buChar char="•"/>
            </a:pPr>
            <a:endParaRPr lang="en-US"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Date Placeholder 3">
            <a:extLst>
              <a:ext uri="{FF2B5EF4-FFF2-40B4-BE49-F238E27FC236}">
                <a16:creationId xmlns:a16="http://schemas.microsoft.com/office/drawing/2014/main" id="{1D8C5CC2-051A-EA43-8E7E-4ECC5424F5F0}"/>
              </a:ext>
            </a:extLst>
          </p:cNvPr>
          <p:cNvSpPr>
            <a:spLocks noGrp="1"/>
          </p:cNvSpPr>
          <p:nvPr>
            <p:ph type="dt" sz="half" idx="2"/>
          </p:nvPr>
        </p:nvSpPr>
        <p:spPr>
          <a:xfrm>
            <a:off x="9024293" y="6004916"/>
            <a:ext cx="2743200" cy="372109"/>
          </a:xfrm>
          <a:prstGeom prst="rect">
            <a:avLst/>
          </a:prstGeom>
        </p:spPr>
        <p:txBody>
          <a:bodyPr anchor="ctr"/>
          <a:lstStyle>
            <a:lvl1pPr algn="r">
              <a:defRPr sz="1200" b="0" i="0">
                <a:solidFill>
                  <a:schemeClr val="tx2"/>
                </a:solidFill>
                <a:latin typeface="Helvetica Neue Light" panose="02000403000000020004" pitchFamily="2" charset="0"/>
                <a:ea typeface="Helvetica Neue Light" panose="02000403000000020004" pitchFamily="2" charset="0"/>
              </a:defRPr>
            </a:lvl1pPr>
          </a:lstStyle>
          <a:p>
            <a:fld id="{EDE7E6BD-08FA-EC49-B279-C31462068168}" type="datetime4">
              <a:rPr lang="en-AU" smtClean="0"/>
              <a:pPr/>
              <a:t>17 December 2024</a:t>
            </a:fld>
            <a:endParaRPr lang="en-US"/>
          </a:p>
        </p:txBody>
      </p:sp>
      <p:pic>
        <p:nvPicPr>
          <p:cNvPr id="9" name="Picture 8" descr="Icon&#10;&#10;Description automatically generated">
            <a:extLst>
              <a:ext uri="{FF2B5EF4-FFF2-40B4-BE49-F238E27FC236}">
                <a16:creationId xmlns:a16="http://schemas.microsoft.com/office/drawing/2014/main" id="{2D570573-356F-D246-8249-236304E61B14}"/>
              </a:ext>
            </a:extLst>
          </p:cNvPr>
          <p:cNvPicPr>
            <a:picLocks noChangeAspect="1"/>
          </p:cNvPicPr>
          <p:nvPr userDrawn="1"/>
        </p:nvPicPr>
        <p:blipFill rotWithShape="1">
          <a:blip r:embed="rId2"/>
          <a:srcRect l="20959" t="8851" r="24176" b="9304"/>
          <a:stretch/>
        </p:blipFill>
        <p:spPr>
          <a:xfrm>
            <a:off x="352696" y="5845522"/>
            <a:ext cx="662022" cy="697882"/>
          </a:xfrm>
          <a:prstGeom prst="rect">
            <a:avLst/>
          </a:prstGeom>
        </p:spPr>
      </p:pic>
      <p:sp>
        <p:nvSpPr>
          <p:cNvPr id="10" name="Slide Number Placeholder 5">
            <a:extLst>
              <a:ext uri="{FF2B5EF4-FFF2-40B4-BE49-F238E27FC236}">
                <a16:creationId xmlns:a16="http://schemas.microsoft.com/office/drawing/2014/main" id="{565116E1-88A9-C042-9CD5-BEA95E87FD6B}"/>
              </a:ext>
            </a:extLst>
          </p:cNvPr>
          <p:cNvSpPr>
            <a:spLocks noGrp="1"/>
          </p:cNvSpPr>
          <p:nvPr>
            <p:ph type="sldNum" sz="quarter" idx="12"/>
          </p:nvPr>
        </p:nvSpPr>
        <p:spPr>
          <a:xfrm>
            <a:off x="424507" y="6004916"/>
            <a:ext cx="518400" cy="365124"/>
          </a:xfrm>
          <a:prstGeom prst="rect">
            <a:avLst/>
          </a:prstGeom>
        </p:spPr>
        <p:txBody>
          <a:bodyPr anchor="ctr"/>
          <a:lstStyle>
            <a:lvl1pPr algn="ctr">
              <a:defRPr sz="1200" b="0" i="0">
                <a:solidFill>
                  <a:srgbClr val="12364A"/>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B7AB2E9C-1E1F-E543-B63B-F30036088532}" type="slidenum">
              <a:rPr lang="en-US" smtClean="0"/>
              <a:pPr/>
              <a:t>‹#›</a:t>
            </a:fld>
            <a:endParaRPr lang="en-US"/>
          </a:p>
        </p:txBody>
      </p:sp>
    </p:spTree>
    <p:extLst>
      <p:ext uri="{BB962C8B-B14F-4D97-AF65-F5344CB8AC3E}">
        <p14:creationId xmlns:p14="http://schemas.microsoft.com/office/powerpoint/2010/main" val="677729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oi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167B-5054-FE45-9A18-C76CD0921D45}"/>
              </a:ext>
            </a:extLst>
          </p:cNvPr>
          <p:cNvSpPr>
            <a:spLocks noGrp="1"/>
          </p:cNvSpPr>
          <p:nvPr>
            <p:ph type="title" hasCustomPrompt="1"/>
          </p:nvPr>
        </p:nvSpPr>
        <p:spPr>
          <a:xfrm>
            <a:off x="352696" y="365126"/>
            <a:ext cx="11458304" cy="532646"/>
          </a:xfrm>
          <a:prstGeom prst="rect">
            <a:avLst/>
          </a:prstGeom>
        </p:spPr>
        <p:txBody>
          <a:bodyPr/>
          <a:lstStyle>
            <a:lvl1pPr>
              <a:defRPr b="1" i="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Heading: Lorem ipsum</a:t>
            </a:r>
            <a:endParaRPr lang="en-US"/>
          </a:p>
        </p:txBody>
      </p:sp>
      <p:sp>
        <p:nvSpPr>
          <p:cNvPr id="8" name="Text Placeholder 22">
            <a:extLst>
              <a:ext uri="{FF2B5EF4-FFF2-40B4-BE49-F238E27FC236}">
                <a16:creationId xmlns:a16="http://schemas.microsoft.com/office/drawing/2014/main" id="{7BAF03D5-2F5F-7F4B-A404-A78FB3886EA5}"/>
              </a:ext>
            </a:extLst>
          </p:cNvPr>
          <p:cNvSpPr>
            <a:spLocks noGrp="1"/>
          </p:cNvSpPr>
          <p:nvPr>
            <p:ph type="body" sz="quarter" idx="13" hasCustomPrompt="1"/>
          </p:nvPr>
        </p:nvSpPr>
        <p:spPr>
          <a:xfrm>
            <a:off x="352696" y="1182445"/>
            <a:ext cx="11458303" cy="697882"/>
          </a:xfrm>
          <a:prstGeom prst="rect">
            <a:avLst/>
          </a:prstGeom>
        </p:spPr>
        <p:txBody>
          <a:bodyPr>
            <a:normAutofit/>
          </a:bodyPr>
          <a:lstStyle>
            <a:lvl1pPr marL="0" indent="0">
              <a:buNone/>
              <a:defRPr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9144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3716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18288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5pPr>
          </a:lstStyle>
          <a:p>
            <a:pPr>
              <a:lnSpc>
                <a:spcPts val="2400"/>
              </a:lnSpc>
            </a:pP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Subhead: Lorem ipsum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dolor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sit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amet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consectetur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adipiscing</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elit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sed do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eiusmod</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tempor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incididunt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labore</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et dolore magna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aliqua</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t>
            </a:r>
            <a:endParaRPr lang="en-US"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2" name="Text Placeholder 24">
            <a:extLst>
              <a:ext uri="{FF2B5EF4-FFF2-40B4-BE49-F238E27FC236}">
                <a16:creationId xmlns:a16="http://schemas.microsoft.com/office/drawing/2014/main" id="{BF1256D0-7D75-1C41-BE68-0AB44E5E232F}"/>
              </a:ext>
            </a:extLst>
          </p:cNvPr>
          <p:cNvSpPr>
            <a:spLocks noGrp="1"/>
          </p:cNvSpPr>
          <p:nvPr>
            <p:ph type="body" sz="quarter" idx="14" hasCustomPrompt="1"/>
          </p:nvPr>
        </p:nvSpPr>
        <p:spPr>
          <a:xfrm>
            <a:off x="352695" y="2183699"/>
            <a:ext cx="11458304" cy="2679267"/>
          </a:xfrm>
          <a:prstGeom prst="rect">
            <a:avLst/>
          </a:prstGeom>
        </p:spPr>
        <p:txBody>
          <a:bodyPr numCol="2" spcCol="360000">
            <a:normAutofit/>
          </a:bodyPr>
          <a:lstStyle>
            <a:lvl1pPr marL="285750" marR="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sz="1400" b="0" i="0">
                <a:latin typeface="Helvetica Neue" panose="02000503000000020004" pitchFamily="2" charset="0"/>
                <a:ea typeface="Helvetica Neue" panose="02000503000000020004" pitchFamily="2" charset="0"/>
                <a:cs typeface="Helvetica Neue" panose="02000503000000020004" pitchFamily="2" charset="0"/>
              </a:defRPr>
            </a:lvl1pPr>
          </a:lstStyle>
          <a:p>
            <a:pPr marL="285750" indent="-285750">
              <a:lnSpc>
                <a:spcPts val="1800"/>
              </a:lnSpc>
              <a:buFont typeface="Arial" panose="020B0604020202020204" pitchFamily="34" charset="0"/>
              <a:buChar char="•"/>
            </a:pP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1: Ut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sunt in culpa qui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officia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t>
            </a:r>
          </a:p>
          <a:p>
            <a:pPr marL="285750" indent="-285750">
              <a:lnSpc>
                <a:spcPts val="1800"/>
              </a:lnSpc>
              <a:buFont typeface="Arial" panose="020B0604020202020204" pitchFamily="34" charset="0"/>
              <a:buChar char="•"/>
            </a:pPr>
            <a:endPar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2: Ut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sunt in culpa qui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officia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t>
            </a: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endPar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3: Ut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sunt in culpa qui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officia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t>
            </a:r>
            <a:endParaRPr lang="en-US"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endParaRPr lang="en-US"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ts val="1800"/>
              </a:lnSpc>
              <a:buFont typeface="Arial" panose="020B0604020202020204" pitchFamily="34" charset="0"/>
              <a:buChar char="•"/>
            </a:pPr>
            <a:endParaRPr lang="en-US"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Date Placeholder 3">
            <a:extLst>
              <a:ext uri="{FF2B5EF4-FFF2-40B4-BE49-F238E27FC236}">
                <a16:creationId xmlns:a16="http://schemas.microsoft.com/office/drawing/2014/main" id="{C4ACFEEE-7D8B-A843-9A7F-C16AAB0BF71B}"/>
              </a:ext>
            </a:extLst>
          </p:cNvPr>
          <p:cNvSpPr>
            <a:spLocks noGrp="1"/>
          </p:cNvSpPr>
          <p:nvPr>
            <p:ph type="dt" sz="half" idx="2"/>
          </p:nvPr>
        </p:nvSpPr>
        <p:spPr>
          <a:xfrm>
            <a:off x="9024293" y="6004916"/>
            <a:ext cx="2743200" cy="372109"/>
          </a:xfrm>
          <a:prstGeom prst="rect">
            <a:avLst/>
          </a:prstGeom>
        </p:spPr>
        <p:txBody>
          <a:bodyPr anchor="ctr"/>
          <a:lstStyle>
            <a:lvl1pPr algn="r">
              <a:defRPr sz="1200" b="0" i="0">
                <a:solidFill>
                  <a:schemeClr val="tx2"/>
                </a:solidFill>
                <a:latin typeface="Helvetica Neue Light" panose="02000403000000020004" pitchFamily="2" charset="0"/>
                <a:ea typeface="Helvetica Neue Light" panose="02000403000000020004" pitchFamily="2" charset="0"/>
              </a:defRPr>
            </a:lvl1pPr>
          </a:lstStyle>
          <a:p>
            <a:fld id="{EDE7E6BD-08FA-EC49-B279-C31462068168}" type="datetime4">
              <a:rPr lang="en-AU" smtClean="0"/>
              <a:pPr/>
              <a:t>17 December 2024</a:t>
            </a:fld>
            <a:endParaRPr lang="en-US"/>
          </a:p>
        </p:txBody>
      </p:sp>
      <p:pic>
        <p:nvPicPr>
          <p:cNvPr id="10" name="Picture 9" descr="Icon&#10;&#10;Description automatically generated">
            <a:extLst>
              <a:ext uri="{FF2B5EF4-FFF2-40B4-BE49-F238E27FC236}">
                <a16:creationId xmlns:a16="http://schemas.microsoft.com/office/drawing/2014/main" id="{1CCA21E1-14EE-184D-A44A-B560EFE27333}"/>
              </a:ext>
            </a:extLst>
          </p:cNvPr>
          <p:cNvPicPr>
            <a:picLocks noChangeAspect="1"/>
          </p:cNvPicPr>
          <p:nvPr userDrawn="1"/>
        </p:nvPicPr>
        <p:blipFill rotWithShape="1">
          <a:blip r:embed="rId2"/>
          <a:srcRect l="20959" t="8851" r="24176" b="9304"/>
          <a:stretch/>
        </p:blipFill>
        <p:spPr>
          <a:xfrm>
            <a:off x="352696" y="5845522"/>
            <a:ext cx="662022" cy="697882"/>
          </a:xfrm>
          <a:prstGeom prst="rect">
            <a:avLst/>
          </a:prstGeom>
        </p:spPr>
      </p:pic>
      <p:sp>
        <p:nvSpPr>
          <p:cNvPr id="11" name="Slide Number Placeholder 5">
            <a:extLst>
              <a:ext uri="{FF2B5EF4-FFF2-40B4-BE49-F238E27FC236}">
                <a16:creationId xmlns:a16="http://schemas.microsoft.com/office/drawing/2014/main" id="{AA33EBB1-D226-FB41-AFE7-DE2AF1C779EF}"/>
              </a:ext>
            </a:extLst>
          </p:cNvPr>
          <p:cNvSpPr>
            <a:spLocks noGrp="1"/>
          </p:cNvSpPr>
          <p:nvPr>
            <p:ph type="sldNum" sz="quarter" idx="12"/>
          </p:nvPr>
        </p:nvSpPr>
        <p:spPr>
          <a:xfrm>
            <a:off x="424507" y="6004916"/>
            <a:ext cx="518400" cy="365124"/>
          </a:xfrm>
          <a:prstGeom prst="rect">
            <a:avLst/>
          </a:prstGeom>
        </p:spPr>
        <p:txBody>
          <a:bodyPr anchor="ctr"/>
          <a:lstStyle>
            <a:lvl1pPr algn="ctr">
              <a:defRPr sz="1200" b="0" i="0">
                <a:solidFill>
                  <a:srgbClr val="12364A"/>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B7AB2E9C-1E1F-E543-B63B-F30036088532}" type="slidenum">
              <a:rPr lang="en-US" smtClean="0"/>
              <a:pPr/>
              <a:t>‹#›</a:t>
            </a:fld>
            <a:endParaRPr lang="en-US"/>
          </a:p>
        </p:txBody>
      </p:sp>
    </p:spTree>
    <p:extLst>
      <p:ext uri="{BB962C8B-B14F-4D97-AF65-F5344CB8AC3E}">
        <p14:creationId xmlns:p14="http://schemas.microsoft.com/office/powerpoint/2010/main" val="86875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ullets poi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167B-5054-FE45-9A18-C76CD0921D45}"/>
              </a:ext>
            </a:extLst>
          </p:cNvPr>
          <p:cNvSpPr>
            <a:spLocks noGrp="1"/>
          </p:cNvSpPr>
          <p:nvPr>
            <p:ph type="title" hasCustomPrompt="1"/>
          </p:nvPr>
        </p:nvSpPr>
        <p:spPr>
          <a:xfrm>
            <a:off x="352696" y="365126"/>
            <a:ext cx="11458304" cy="532646"/>
          </a:xfrm>
          <a:prstGeom prst="rect">
            <a:avLst/>
          </a:prstGeom>
        </p:spPr>
        <p:txBody>
          <a:bodyPr/>
          <a:lstStyle>
            <a:lvl1pPr>
              <a:defRPr b="1" i="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Heading: Lorem ipsum</a:t>
            </a:r>
            <a:endParaRPr lang="en-US"/>
          </a:p>
        </p:txBody>
      </p:sp>
      <p:sp>
        <p:nvSpPr>
          <p:cNvPr id="8" name="Text Placeholder 22">
            <a:extLst>
              <a:ext uri="{FF2B5EF4-FFF2-40B4-BE49-F238E27FC236}">
                <a16:creationId xmlns:a16="http://schemas.microsoft.com/office/drawing/2014/main" id="{DCAEC098-6DF6-534A-921F-726E3992A18A}"/>
              </a:ext>
            </a:extLst>
          </p:cNvPr>
          <p:cNvSpPr>
            <a:spLocks noGrp="1"/>
          </p:cNvSpPr>
          <p:nvPr>
            <p:ph type="body" sz="quarter" idx="13" hasCustomPrompt="1"/>
          </p:nvPr>
        </p:nvSpPr>
        <p:spPr>
          <a:xfrm>
            <a:off x="352696" y="1182445"/>
            <a:ext cx="11458303" cy="697882"/>
          </a:xfrm>
          <a:prstGeom prst="rect">
            <a:avLst/>
          </a:prstGeom>
        </p:spPr>
        <p:txBody>
          <a:bodyPr>
            <a:normAutofit/>
          </a:bodyPr>
          <a:lstStyle>
            <a:lvl1pPr marL="0" indent="0">
              <a:buNone/>
              <a:defRPr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9144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3716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18288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5pPr>
          </a:lstStyle>
          <a:p>
            <a:pPr>
              <a:lnSpc>
                <a:spcPts val="2400"/>
              </a:lnSpc>
            </a:pP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Subhead: Lorem ipsum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dolor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sit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amet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consectetur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adipiscing</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elit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sed do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eiusmod</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tempor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incididunt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labore</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et dolore magna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aliqua</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t>
            </a:r>
            <a:endParaRPr lang="en-US"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2" name="Text Placeholder 24">
            <a:extLst>
              <a:ext uri="{FF2B5EF4-FFF2-40B4-BE49-F238E27FC236}">
                <a16:creationId xmlns:a16="http://schemas.microsoft.com/office/drawing/2014/main" id="{E1F8B80F-BBE9-A749-A7CA-9A2347375A33}"/>
              </a:ext>
            </a:extLst>
          </p:cNvPr>
          <p:cNvSpPr>
            <a:spLocks noGrp="1"/>
          </p:cNvSpPr>
          <p:nvPr>
            <p:ph type="body" sz="quarter" idx="14" hasCustomPrompt="1"/>
          </p:nvPr>
        </p:nvSpPr>
        <p:spPr>
          <a:xfrm>
            <a:off x="352695" y="2183699"/>
            <a:ext cx="11458304" cy="2679267"/>
          </a:xfrm>
          <a:prstGeom prst="rect">
            <a:avLst/>
          </a:prstGeom>
        </p:spPr>
        <p:txBody>
          <a:bodyPr numCol="3" spcCol="360000">
            <a:normAutofit/>
          </a:bodyPr>
          <a:lstStyle>
            <a:lvl1pPr marL="285750" marR="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sz="1400" b="0" i="0">
                <a:latin typeface="Helvetica Neue" panose="02000503000000020004" pitchFamily="2" charset="0"/>
                <a:ea typeface="Helvetica Neue" panose="02000503000000020004" pitchFamily="2" charset="0"/>
                <a:cs typeface="Helvetica Neue" panose="02000503000000020004" pitchFamily="2" charset="0"/>
              </a:defRPr>
            </a:lvl1pPr>
          </a:lstStyle>
          <a:p>
            <a:pPr marL="285750" indent="-285750">
              <a:lnSpc>
                <a:spcPts val="1800"/>
              </a:lnSpc>
              <a:buFont typeface="Arial" panose="020B0604020202020204" pitchFamily="34" charset="0"/>
              <a:buChar char="•"/>
            </a:pP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1: Ut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non.</a:t>
            </a:r>
          </a:p>
          <a:p>
            <a:pPr marL="285750" indent="-285750">
              <a:lnSpc>
                <a:spcPts val="1800"/>
              </a:lnSpc>
              <a:buFont typeface="Arial" panose="020B0604020202020204" pitchFamily="34" charset="0"/>
              <a:buChar char="•"/>
            </a:pPr>
            <a:endPar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2: Ut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sunt in culpa qui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officia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t>
            </a: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endPar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3: Ut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sunt in culpa qui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officia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t>
            </a: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endPar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4: Ut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commodo</a:t>
            </a:r>
            <a:endParaRPr lang="en-US"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endParaRPr lang="en-US"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ts val="1800"/>
              </a:lnSpc>
              <a:buFont typeface="Arial" panose="020B0604020202020204" pitchFamily="34" charset="0"/>
              <a:buChar char="•"/>
            </a:pPr>
            <a:endParaRPr lang="en-US"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Date Placeholder 3">
            <a:extLst>
              <a:ext uri="{FF2B5EF4-FFF2-40B4-BE49-F238E27FC236}">
                <a16:creationId xmlns:a16="http://schemas.microsoft.com/office/drawing/2014/main" id="{37643A43-9920-3A4A-A9DF-840B73EF93C7}"/>
              </a:ext>
            </a:extLst>
          </p:cNvPr>
          <p:cNvSpPr>
            <a:spLocks noGrp="1"/>
          </p:cNvSpPr>
          <p:nvPr>
            <p:ph type="dt" sz="half" idx="2"/>
          </p:nvPr>
        </p:nvSpPr>
        <p:spPr>
          <a:xfrm>
            <a:off x="9024293" y="6004916"/>
            <a:ext cx="2743200" cy="372109"/>
          </a:xfrm>
          <a:prstGeom prst="rect">
            <a:avLst/>
          </a:prstGeom>
        </p:spPr>
        <p:txBody>
          <a:bodyPr anchor="ctr"/>
          <a:lstStyle>
            <a:lvl1pPr algn="r">
              <a:defRPr sz="1200" b="0" i="0">
                <a:solidFill>
                  <a:schemeClr val="tx2"/>
                </a:solidFill>
                <a:latin typeface="Helvetica Neue Light" panose="02000403000000020004" pitchFamily="2" charset="0"/>
                <a:ea typeface="Helvetica Neue Light" panose="02000403000000020004" pitchFamily="2" charset="0"/>
              </a:defRPr>
            </a:lvl1pPr>
          </a:lstStyle>
          <a:p>
            <a:fld id="{EDE7E6BD-08FA-EC49-B279-C31462068168}" type="datetime4">
              <a:rPr lang="en-AU" smtClean="0"/>
              <a:pPr/>
              <a:t>17 December 2024</a:t>
            </a:fld>
            <a:endParaRPr lang="en-US"/>
          </a:p>
        </p:txBody>
      </p:sp>
      <p:pic>
        <p:nvPicPr>
          <p:cNvPr id="10" name="Picture 9" descr="Icon&#10;&#10;Description automatically generated">
            <a:extLst>
              <a:ext uri="{FF2B5EF4-FFF2-40B4-BE49-F238E27FC236}">
                <a16:creationId xmlns:a16="http://schemas.microsoft.com/office/drawing/2014/main" id="{9910BB3B-121A-B14B-829A-0E6A25984A4D}"/>
              </a:ext>
            </a:extLst>
          </p:cNvPr>
          <p:cNvPicPr>
            <a:picLocks noChangeAspect="1"/>
          </p:cNvPicPr>
          <p:nvPr userDrawn="1"/>
        </p:nvPicPr>
        <p:blipFill rotWithShape="1">
          <a:blip r:embed="rId2"/>
          <a:srcRect l="20959" t="8851" r="24176" b="9304"/>
          <a:stretch/>
        </p:blipFill>
        <p:spPr>
          <a:xfrm>
            <a:off x="352696" y="5845522"/>
            <a:ext cx="662022" cy="697882"/>
          </a:xfrm>
          <a:prstGeom prst="rect">
            <a:avLst/>
          </a:prstGeom>
        </p:spPr>
      </p:pic>
      <p:sp>
        <p:nvSpPr>
          <p:cNvPr id="11" name="Slide Number Placeholder 5">
            <a:extLst>
              <a:ext uri="{FF2B5EF4-FFF2-40B4-BE49-F238E27FC236}">
                <a16:creationId xmlns:a16="http://schemas.microsoft.com/office/drawing/2014/main" id="{DD158220-8179-2748-A052-683103389646}"/>
              </a:ext>
            </a:extLst>
          </p:cNvPr>
          <p:cNvSpPr>
            <a:spLocks noGrp="1"/>
          </p:cNvSpPr>
          <p:nvPr>
            <p:ph type="sldNum" sz="quarter" idx="12"/>
          </p:nvPr>
        </p:nvSpPr>
        <p:spPr>
          <a:xfrm>
            <a:off x="424507" y="6004916"/>
            <a:ext cx="518400" cy="365124"/>
          </a:xfrm>
          <a:prstGeom prst="rect">
            <a:avLst/>
          </a:prstGeom>
        </p:spPr>
        <p:txBody>
          <a:bodyPr anchor="ctr"/>
          <a:lstStyle>
            <a:lvl1pPr algn="ctr">
              <a:defRPr sz="1200" b="0" i="0">
                <a:solidFill>
                  <a:srgbClr val="12364A"/>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B7AB2E9C-1E1F-E543-B63B-F30036088532}" type="slidenum">
              <a:rPr lang="en-US" smtClean="0"/>
              <a:pPr/>
              <a:t>‹#›</a:t>
            </a:fld>
            <a:endParaRPr lang="en-US"/>
          </a:p>
        </p:txBody>
      </p:sp>
    </p:spTree>
    <p:extLst>
      <p:ext uri="{BB962C8B-B14F-4D97-AF65-F5344CB8AC3E}">
        <p14:creationId xmlns:p14="http://schemas.microsoft.com/office/powerpoint/2010/main" val="1458021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F364E2-96AB-4642-B70E-DE23ECAF3E25}"/>
              </a:ext>
            </a:extLst>
          </p:cNvPr>
          <p:cNvSpPr/>
          <p:nvPr userDrawn="1"/>
        </p:nvSpPr>
        <p:spPr>
          <a:xfrm>
            <a:off x="0" y="0"/>
            <a:ext cx="12192000" cy="6858000"/>
          </a:xfrm>
          <a:prstGeom prst="rect">
            <a:avLst/>
          </a:prstGeom>
          <a:solidFill>
            <a:srgbClr val="1236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E87895F-9C84-C648-BDC3-47B2AEE29CDA}"/>
              </a:ext>
            </a:extLst>
          </p:cNvPr>
          <p:cNvPicPr>
            <a:picLocks noChangeAspect="1"/>
          </p:cNvPicPr>
          <p:nvPr userDrawn="1"/>
        </p:nvPicPr>
        <p:blipFill rotWithShape="1">
          <a:blip r:embed="rId2"/>
          <a:srcRect l="-2678" t="-1958" r="-2898" b="-2672"/>
          <a:stretch/>
        </p:blipFill>
        <p:spPr>
          <a:xfrm>
            <a:off x="352696" y="5873750"/>
            <a:ext cx="660129" cy="657225"/>
          </a:xfrm>
          <a:prstGeom prst="rect">
            <a:avLst/>
          </a:prstGeom>
        </p:spPr>
      </p:pic>
      <p:sp>
        <p:nvSpPr>
          <p:cNvPr id="22" name="Slide Number Placeholder 5">
            <a:extLst>
              <a:ext uri="{FF2B5EF4-FFF2-40B4-BE49-F238E27FC236}">
                <a16:creationId xmlns:a16="http://schemas.microsoft.com/office/drawing/2014/main" id="{A06E7AFA-BC0F-274D-A9EF-A98560398886}"/>
              </a:ext>
            </a:extLst>
          </p:cNvPr>
          <p:cNvSpPr txBox="1">
            <a:spLocks/>
          </p:cNvSpPr>
          <p:nvPr userDrawn="1"/>
        </p:nvSpPr>
        <p:spPr>
          <a:xfrm>
            <a:off x="424507" y="6015802"/>
            <a:ext cx="518400" cy="365124"/>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2364A"/>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AB2E9C-1E1F-E543-B63B-F30036088532}" type="slidenum">
              <a:rPr lang="en-US" b="0" i="0" smtClean="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pPr/>
              <a:t>‹#›</a:t>
            </a:fld>
            <a:endParaRPr lang="en-US"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3" name="Title 1">
            <a:extLst>
              <a:ext uri="{FF2B5EF4-FFF2-40B4-BE49-F238E27FC236}">
                <a16:creationId xmlns:a16="http://schemas.microsoft.com/office/drawing/2014/main" id="{A3F09C9C-ED07-3D4A-8B49-074E5FA848B5}"/>
              </a:ext>
            </a:extLst>
          </p:cNvPr>
          <p:cNvSpPr>
            <a:spLocks noGrp="1"/>
          </p:cNvSpPr>
          <p:nvPr>
            <p:ph type="title" hasCustomPrompt="1"/>
          </p:nvPr>
        </p:nvSpPr>
        <p:spPr>
          <a:xfrm>
            <a:off x="352696" y="365126"/>
            <a:ext cx="11458304" cy="532646"/>
          </a:xfrm>
          <a:prstGeom prst="rect">
            <a:avLst/>
          </a:prstGeom>
        </p:spPr>
        <p:txBody>
          <a:bodyPr/>
          <a:lstStyle>
            <a:lvl1pPr>
              <a:defRPr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Heading: Lorem ipsum</a:t>
            </a:r>
            <a:endParaRPr lang="en-US"/>
          </a:p>
        </p:txBody>
      </p:sp>
      <p:sp>
        <p:nvSpPr>
          <p:cNvPr id="17" name="Date Placeholder 3">
            <a:extLst>
              <a:ext uri="{FF2B5EF4-FFF2-40B4-BE49-F238E27FC236}">
                <a16:creationId xmlns:a16="http://schemas.microsoft.com/office/drawing/2014/main" id="{F6133DE4-39E3-9246-9F12-3D8C96B17B42}"/>
              </a:ext>
            </a:extLst>
          </p:cNvPr>
          <p:cNvSpPr>
            <a:spLocks noGrp="1"/>
          </p:cNvSpPr>
          <p:nvPr>
            <p:ph type="dt" sz="half" idx="10"/>
          </p:nvPr>
        </p:nvSpPr>
        <p:spPr>
          <a:xfrm>
            <a:off x="9024293" y="6015802"/>
            <a:ext cx="2743200" cy="354238"/>
          </a:xfrm>
          <a:prstGeom prst="rect">
            <a:avLst/>
          </a:prstGeom>
        </p:spPr>
        <p:txBody>
          <a:bodyPr/>
          <a:lstStyle>
            <a:lvl1pPr algn="r">
              <a:defRPr b="0" i="0">
                <a:solidFill>
                  <a:schemeClr val="bg1"/>
                </a:solidFill>
                <a:latin typeface="Helvetica Neue Light" panose="02000403000000020004" pitchFamily="2" charset="0"/>
                <a:ea typeface="Helvetica Neue Light" panose="02000403000000020004" pitchFamily="2" charset="0"/>
              </a:defRPr>
            </a:lvl1pPr>
          </a:lstStyle>
          <a:p>
            <a:fld id="{75A4E255-02F8-D445-823D-7CA379BC44D0}" type="datetime4">
              <a:rPr lang="en-AU" smtClean="0"/>
              <a:pPr/>
              <a:t>17 December 2024</a:t>
            </a:fld>
            <a:endParaRPr lang="en-US"/>
          </a:p>
        </p:txBody>
      </p:sp>
      <p:sp>
        <p:nvSpPr>
          <p:cNvPr id="27" name="Text Placeholder 22">
            <a:extLst>
              <a:ext uri="{FF2B5EF4-FFF2-40B4-BE49-F238E27FC236}">
                <a16:creationId xmlns:a16="http://schemas.microsoft.com/office/drawing/2014/main" id="{6F755240-1000-8C48-AE88-4027556F665C}"/>
              </a:ext>
            </a:extLst>
          </p:cNvPr>
          <p:cNvSpPr>
            <a:spLocks noGrp="1"/>
          </p:cNvSpPr>
          <p:nvPr>
            <p:ph type="body" sz="quarter" idx="13" hasCustomPrompt="1"/>
          </p:nvPr>
        </p:nvSpPr>
        <p:spPr>
          <a:xfrm>
            <a:off x="352696" y="1182445"/>
            <a:ext cx="11458303" cy="697882"/>
          </a:xfrm>
          <a:prstGeom prst="rect">
            <a:avLst/>
          </a:prstGeom>
        </p:spPr>
        <p:txBody>
          <a:bodyPr>
            <a:normAutofit/>
          </a:bodyPr>
          <a:lstStyle>
            <a:lvl1pPr marL="0" indent="0">
              <a:buNone/>
              <a:defRPr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9144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3716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18288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5pPr>
          </a:lstStyle>
          <a:p>
            <a:pPr>
              <a:lnSpc>
                <a:spcPts val="2400"/>
              </a:lnSpc>
            </a:pP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Subhead: Lorem ipsum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dolor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sit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amet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consectetur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adipiscing</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elit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sed do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eiusmod</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tempor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incididunt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labore</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et dolore magna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aliqua</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t>
            </a:r>
            <a:endParaRPr lang="en-US"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8" name="Text Placeholder 24">
            <a:extLst>
              <a:ext uri="{FF2B5EF4-FFF2-40B4-BE49-F238E27FC236}">
                <a16:creationId xmlns:a16="http://schemas.microsoft.com/office/drawing/2014/main" id="{103E14EB-3DCA-EC4A-9A22-7DE2CE0E8E7F}"/>
              </a:ext>
            </a:extLst>
          </p:cNvPr>
          <p:cNvSpPr>
            <a:spLocks noGrp="1"/>
          </p:cNvSpPr>
          <p:nvPr>
            <p:ph type="body" sz="quarter" idx="14" hasCustomPrompt="1"/>
          </p:nvPr>
        </p:nvSpPr>
        <p:spPr>
          <a:xfrm>
            <a:off x="352695" y="2183700"/>
            <a:ext cx="11458304" cy="787400"/>
          </a:xfrm>
          <a:prstGeom prst="rect">
            <a:avLst/>
          </a:prstGeom>
        </p:spPr>
        <p:txBody>
          <a:bodyPr>
            <a:normAutofit/>
          </a:bodyPr>
          <a:lstStyle>
            <a:lvl1pPr marL="0" indent="0">
              <a:buNone/>
              <a:defRPr sz="14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ts val="1800"/>
              </a:lnSpc>
            </a:pP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1: Ut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sunt in culpa qui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officia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t>
            </a:r>
            <a:endParaRPr lang="en-US" sz="14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9" name="Text Placeholder 26">
            <a:extLst>
              <a:ext uri="{FF2B5EF4-FFF2-40B4-BE49-F238E27FC236}">
                <a16:creationId xmlns:a16="http://schemas.microsoft.com/office/drawing/2014/main" id="{DFE91815-53CE-2C44-B046-CB4CE10DB4D9}"/>
              </a:ext>
            </a:extLst>
          </p:cNvPr>
          <p:cNvSpPr>
            <a:spLocks noGrp="1"/>
          </p:cNvSpPr>
          <p:nvPr>
            <p:ph type="body" sz="quarter" idx="15" hasCustomPrompt="1"/>
          </p:nvPr>
        </p:nvSpPr>
        <p:spPr>
          <a:xfrm>
            <a:off x="352696" y="3297746"/>
            <a:ext cx="11458304" cy="424613"/>
          </a:xfrm>
          <a:prstGeom prst="rect">
            <a:avLst/>
          </a:prstGeom>
        </p:spPr>
        <p:txBody>
          <a:bodyPr>
            <a:normAutofit/>
          </a:bodyPr>
          <a:lstStyle>
            <a:lvl1pPr marL="0" indent="0">
              <a:buNone/>
              <a:defRPr sz="1200" b="0" i="0">
                <a:solidFill>
                  <a:schemeClr val="bg1"/>
                </a:solidFill>
                <a:latin typeface="Helvetica Neue Light" panose="02000403000000020004" pitchFamily="2" charset="0"/>
                <a:ea typeface="Helvetica Neue Light" panose="020004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a:lnSpc>
                <a:spcPts val="1600"/>
              </a:lnSpc>
            </a:pP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Small text: Ac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tincidunt</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vitae semper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quis</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lectus</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nulla</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volutpat</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diam.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Orci</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sagittis</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eu</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volutpat</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odio</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facilisis</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Nunc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consequat</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interdum</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varius</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sit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amet</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Vestibulum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rhoncus</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est</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pellentesque</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elit</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ullamcorper</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a:t>
            </a:r>
            <a:endParaRPr lang="en-US" sz="1200" b="0" i="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1558182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mp; image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AB836E2-8AF5-8142-99EB-0F7076706234}"/>
              </a:ext>
            </a:extLst>
          </p:cNvPr>
          <p:cNvSpPr/>
          <p:nvPr userDrawn="1"/>
        </p:nvSpPr>
        <p:spPr>
          <a:xfrm>
            <a:off x="0" y="0"/>
            <a:ext cx="12192000" cy="6858000"/>
          </a:xfrm>
          <a:prstGeom prst="rect">
            <a:avLst/>
          </a:prstGeom>
          <a:solidFill>
            <a:srgbClr val="1236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a:extLst>
              <a:ext uri="{FF2B5EF4-FFF2-40B4-BE49-F238E27FC236}">
                <a16:creationId xmlns:a16="http://schemas.microsoft.com/office/drawing/2014/main" id="{EE87DCB1-1E96-C347-82DD-98EAAACF97DF}"/>
              </a:ext>
            </a:extLst>
          </p:cNvPr>
          <p:cNvSpPr>
            <a:spLocks noGrp="1"/>
          </p:cNvSpPr>
          <p:nvPr>
            <p:ph type="pic" idx="1"/>
          </p:nvPr>
        </p:nvSpPr>
        <p:spPr>
          <a:xfrm>
            <a:off x="6123668" y="365126"/>
            <a:ext cx="5715636" cy="6127748"/>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 name="Title 1">
            <a:extLst>
              <a:ext uri="{FF2B5EF4-FFF2-40B4-BE49-F238E27FC236}">
                <a16:creationId xmlns:a16="http://schemas.microsoft.com/office/drawing/2014/main" id="{3C5E167B-5054-FE45-9A18-C76CD0921D45}"/>
              </a:ext>
            </a:extLst>
          </p:cNvPr>
          <p:cNvSpPr>
            <a:spLocks noGrp="1"/>
          </p:cNvSpPr>
          <p:nvPr>
            <p:ph type="title" hasCustomPrompt="1"/>
          </p:nvPr>
        </p:nvSpPr>
        <p:spPr>
          <a:xfrm>
            <a:off x="352696" y="365126"/>
            <a:ext cx="5728066" cy="532646"/>
          </a:xfrm>
          <a:prstGeom prst="rect">
            <a:avLst/>
          </a:prstGeom>
        </p:spPr>
        <p:txBody>
          <a:bodyPr/>
          <a:lstStyle>
            <a:lvl1pPr>
              <a:defRPr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Lorem ipsum</a:t>
            </a:r>
            <a:endParaRPr lang="en-US"/>
          </a:p>
        </p:txBody>
      </p:sp>
      <p:sp>
        <p:nvSpPr>
          <p:cNvPr id="18" name="Text Placeholder 22">
            <a:extLst>
              <a:ext uri="{FF2B5EF4-FFF2-40B4-BE49-F238E27FC236}">
                <a16:creationId xmlns:a16="http://schemas.microsoft.com/office/drawing/2014/main" id="{80059F51-6881-8145-A894-C003E6199941}"/>
              </a:ext>
            </a:extLst>
          </p:cNvPr>
          <p:cNvSpPr>
            <a:spLocks noGrp="1"/>
          </p:cNvSpPr>
          <p:nvPr>
            <p:ph type="body" sz="quarter" idx="13" hasCustomPrompt="1"/>
          </p:nvPr>
        </p:nvSpPr>
        <p:spPr>
          <a:xfrm>
            <a:off x="352696" y="1182444"/>
            <a:ext cx="5715635" cy="1318437"/>
          </a:xfrm>
          <a:prstGeom prst="rect">
            <a:avLst/>
          </a:prstGeom>
        </p:spPr>
        <p:txBody>
          <a:bodyPr>
            <a:normAutofit/>
          </a:bodyPr>
          <a:lstStyle>
            <a:lvl1pPr marL="0" indent="0">
              <a:buNone/>
              <a:defRPr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9144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3716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18288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5pPr>
          </a:lstStyle>
          <a:p>
            <a:pPr>
              <a:lnSpc>
                <a:spcPts val="2400"/>
              </a:lnSpc>
            </a:pP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Subhead: Lorem ipsum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dolor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sit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amet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consectetur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adipiscing</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elit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sed do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eiusmod</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tempor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incididunt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labore</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et dolore magna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aliqua</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t>
            </a:r>
            <a:endParaRPr lang="en-US"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9" name="Text Placeholder 24">
            <a:extLst>
              <a:ext uri="{FF2B5EF4-FFF2-40B4-BE49-F238E27FC236}">
                <a16:creationId xmlns:a16="http://schemas.microsoft.com/office/drawing/2014/main" id="{181B8DC4-7F4C-E843-8264-631AF90969DA}"/>
              </a:ext>
            </a:extLst>
          </p:cNvPr>
          <p:cNvSpPr>
            <a:spLocks noGrp="1"/>
          </p:cNvSpPr>
          <p:nvPr>
            <p:ph type="body" sz="quarter" idx="14" hasCustomPrompt="1"/>
          </p:nvPr>
        </p:nvSpPr>
        <p:spPr>
          <a:xfrm>
            <a:off x="352695" y="2785553"/>
            <a:ext cx="5715635" cy="1214948"/>
          </a:xfrm>
          <a:prstGeom prst="rect">
            <a:avLst/>
          </a:prstGeom>
        </p:spPr>
        <p:txBody>
          <a:bodyPr>
            <a:normAutofit/>
          </a:bodyPr>
          <a:lstStyle>
            <a:lvl1pPr marL="0" indent="0">
              <a:buNone/>
              <a:defRPr sz="14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ts val="1800"/>
              </a:lnSpc>
            </a:pP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1: Ut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sunt in culpa qui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officia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t>
            </a:r>
            <a:endParaRPr lang="en-US" sz="14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Text Placeholder 26">
            <a:extLst>
              <a:ext uri="{FF2B5EF4-FFF2-40B4-BE49-F238E27FC236}">
                <a16:creationId xmlns:a16="http://schemas.microsoft.com/office/drawing/2014/main" id="{4627D610-B88D-694F-BB32-E5CDF28BE00D}"/>
              </a:ext>
            </a:extLst>
          </p:cNvPr>
          <p:cNvSpPr>
            <a:spLocks noGrp="1"/>
          </p:cNvSpPr>
          <p:nvPr>
            <p:ph type="body" sz="quarter" idx="15" hasCustomPrompt="1"/>
          </p:nvPr>
        </p:nvSpPr>
        <p:spPr>
          <a:xfrm>
            <a:off x="352696" y="4314072"/>
            <a:ext cx="5715634" cy="697882"/>
          </a:xfrm>
          <a:prstGeom prst="rect">
            <a:avLst/>
          </a:prstGeom>
        </p:spPr>
        <p:txBody>
          <a:bodyPr>
            <a:normAutofit/>
          </a:bodyPr>
          <a:lstStyle>
            <a:lvl1pPr marL="0" indent="0">
              <a:buNone/>
              <a:defRPr sz="1200" b="0" i="0">
                <a:solidFill>
                  <a:srgbClr val="9BD4E0"/>
                </a:solidFill>
                <a:latin typeface="Helvetica Neue Light" panose="02000403000000020004" pitchFamily="2" charset="0"/>
                <a:ea typeface="Helvetica Neue Light" panose="020004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a:lnSpc>
                <a:spcPts val="1600"/>
              </a:lnSpc>
            </a:pP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Small text: Ac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tincidunt</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vitae semper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quis</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lectus</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nulla</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volutpat</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diam.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Orci</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sagittis</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eu</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volutpat</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odio</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facilisis</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Nunc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consequat</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interdum</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varius</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sit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amet</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Vestibulum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rhoncus</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est</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pellentesque</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elit</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ullamcorper</a:t>
            </a:r>
            <a:r>
              <a:rPr lang="en-AU" sz="1200" b="0" i="0">
                <a:solidFill>
                  <a:schemeClr val="bg1"/>
                </a:solidFill>
                <a:effectLst/>
                <a:latin typeface="Helvetica Neue Light" panose="02000403000000020004" pitchFamily="2" charset="0"/>
                <a:ea typeface="Helvetica Neue Light" panose="02000403000000020004" pitchFamily="2" charset="0"/>
                <a:cs typeface="Helvetica Neue" panose="02000503000000020004" pitchFamily="2" charset="0"/>
              </a:rPr>
              <a:t>.</a:t>
            </a:r>
            <a:endParaRPr lang="en-US" sz="1200" b="0" i="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21" name="Content Placeholder 23">
            <a:extLst>
              <a:ext uri="{FF2B5EF4-FFF2-40B4-BE49-F238E27FC236}">
                <a16:creationId xmlns:a16="http://schemas.microsoft.com/office/drawing/2014/main" id="{7DE86C53-9F3A-0641-A139-36087328D475}"/>
              </a:ext>
            </a:extLst>
          </p:cNvPr>
          <p:cNvSpPr>
            <a:spLocks noGrp="1"/>
          </p:cNvSpPr>
          <p:nvPr>
            <p:ph sz="quarter" idx="16" hasCustomPrompt="1"/>
          </p:nvPr>
        </p:nvSpPr>
        <p:spPr>
          <a:xfrm>
            <a:off x="6202046" y="6187970"/>
            <a:ext cx="1478280" cy="227128"/>
          </a:xfrm>
          <a:prstGeom prst="rect">
            <a:avLst/>
          </a:prstGeom>
        </p:spPr>
        <p:txBody>
          <a:bodyPr>
            <a:normAutofit/>
          </a:bodyPr>
          <a:lstStyle>
            <a:lvl1pPr marL="0" indent="0">
              <a:buNone/>
              <a:defRPr sz="1000" b="0" i="0">
                <a:solidFill>
                  <a:schemeClr val="bg1"/>
                </a:solidFill>
                <a:latin typeface="Helvetica Neue Light" panose="02000403000000020004" pitchFamily="2" charset="0"/>
                <a:ea typeface="Helvetica Neue Light" panose="02000403000000020004" pitchFamily="2" charset="0"/>
              </a:defRPr>
            </a:lvl1pPr>
            <a:lvl2pPr marL="457200" indent="0">
              <a:buNone/>
              <a:defRPr/>
            </a:lvl2pPr>
          </a:lstStyle>
          <a:p>
            <a:pPr lvl="0"/>
            <a:r>
              <a:rPr lang="en-GB"/>
              <a:t>Caption if needed</a:t>
            </a:r>
          </a:p>
        </p:txBody>
      </p:sp>
      <p:pic>
        <p:nvPicPr>
          <p:cNvPr id="22" name="Picture 21">
            <a:extLst>
              <a:ext uri="{FF2B5EF4-FFF2-40B4-BE49-F238E27FC236}">
                <a16:creationId xmlns:a16="http://schemas.microsoft.com/office/drawing/2014/main" id="{83437F9A-11CA-2D44-987F-053229AB17B0}"/>
              </a:ext>
            </a:extLst>
          </p:cNvPr>
          <p:cNvPicPr>
            <a:picLocks noChangeAspect="1"/>
          </p:cNvPicPr>
          <p:nvPr userDrawn="1"/>
        </p:nvPicPr>
        <p:blipFill rotWithShape="1">
          <a:blip r:embed="rId2"/>
          <a:srcRect l="-2678" t="-1958" r="-2898" b="-2672"/>
          <a:stretch/>
        </p:blipFill>
        <p:spPr>
          <a:xfrm>
            <a:off x="352696" y="5873750"/>
            <a:ext cx="660129" cy="657225"/>
          </a:xfrm>
          <a:prstGeom prst="rect">
            <a:avLst/>
          </a:prstGeom>
        </p:spPr>
      </p:pic>
      <p:sp>
        <p:nvSpPr>
          <p:cNvPr id="23" name="Slide Number Placeholder 5">
            <a:extLst>
              <a:ext uri="{FF2B5EF4-FFF2-40B4-BE49-F238E27FC236}">
                <a16:creationId xmlns:a16="http://schemas.microsoft.com/office/drawing/2014/main" id="{D7D59A57-BEBA-5F48-8883-2BABC3BC9B0A}"/>
              </a:ext>
            </a:extLst>
          </p:cNvPr>
          <p:cNvSpPr txBox="1">
            <a:spLocks/>
          </p:cNvSpPr>
          <p:nvPr userDrawn="1"/>
        </p:nvSpPr>
        <p:spPr>
          <a:xfrm>
            <a:off x="424507" y="6015802"/>
            <a:ext cx="518400" cy="365124"/>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2364A"/>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AB2E9C-1E1F-E543-B63B-F30036088532}" type="slidenum">
              <a:rPr lang="en-US" b="0" i="0" smtClean="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pPr/>
              <a:t>‹#›</a:t>
            </a:fld>
            <a:endParaRPr lang="en-US"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3635565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mp; image 2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FCA7A5-B3C2-0D42-95BE-03D33E8978A5}"/>
              </a:ext>
            </a:extLst>
          </p:cNvPr>
          <p:cNvSpPr/>
          <p:nvPr userDrawn="1"/>
        </p:nvSpPr>
        <p:spPr>
          <a:xfrm>
            <a:off x="0" y="0"/>
            <a:ext cx="12192000" cy="6858000"/>
          </a:xfrm>
          <a:prstGeom prst="rect">
            <a:avLst/>
          </a:prstGeom>
          <a:solidFill>
            <a:srgbClr val="1236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a:extLst>
              <a:ext uri="{FF2B5EF4-FFF2-40B4-BE49-F238E27FC236}">
                <a16:creationId xmlns:a16="http://schemas.microsoft.com/office/drawing/2014/main" id="{EE87DCB1-1E96-C347-82DD-98EAAACF97DF}"/>
              </a:ext>
            </a:extLst>
          </p:cNvPr>
          <p:cNvSpPr>
            <a:spLocks noGrp="1"/>
          </p:cNvSpPr>
          <p:nvPr>
            <p:ph type="pic" idx="1"/>
          </p:nvPr>
        </p:nvSpPr>
        <p:spPr>
          <a:xfrm>
            <a:off x="3200400" y="365126"/>
            <a:ext cx="8638904" cy="6127748"/>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 name="Title 1">
            <a:extLst>
              <a:ext uri="{FF2B5EF4-FFF2-40B4-BE49-F238E27FC236}">
                <a16:creationId xmlns:a16="http://schemas.microsoft.com/office/drawing/2014/main" id="{3C5E167B-5054-FE45-9A18-C76CD0921D45}"/>
              </a:ext>
            </a:extLst>
          </p:cNvPr>
          <p:cNvSpPr>
            <a:spLocks noGrp="1"/>
          </p:cNvSpPr>
          <p:nvPr>
            <p:ph type="title" hasCustomPrompt="1"/>
          </p:nvPr>
        </p:nvSpPr>
        <p:spPr>
          <a:xfrm>
            <a:off x="352696" y="365125"/>
            <a:ext cx="2847704" cy="1228157"/>
          </a:xfrm>
          <a:prstGeom prst="rect">
            <a:avLst/>
          </a:prstGeom>
        </p:spPr>
        <p:txBody>
          <a:bodyPr/>
          <a:lstStyle>
            <a:lvl1pPr>
              <a:defRPr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Lorem ipsum</a:t>
            </a:r>
            <a:endParaRPr lang="en-US"/>
          </a:p>
        </p:txBody>
      </p:sp>
      <p:sp>
        <p:nvSpPr>
          <p:cNvPr id="16" name="Text Placeholder 24">
            <a:extLst>
              <a:ext uri="{FF2B5EF4-FFF2-40B4-BE49-F238E27FC236}">
                <a16:creationId xmlns:a16="http://schemas.microsoft.com/office/drawing/2014/main" id="{FA573634-594D-CE45-8479-4E8F7117229E}"/>
              </a:ext>
            </a:extLst>
          </p:cNvPr>
          <p:cNvSpPr>
            <a:spLocks noGrp="1"/>
          </p:cNvSpPr>
          <p:nvPr>
            <p:ph type="body" sz="quarter" idx="14" hasCustomPrompt="1"/>
          </p:nvPr>
        </p:nvSpPr>
        <p:spPr>
          <a:xfrm>
            <a:off x="352696" y="2153338"/>
            <a:ext cx="2555604" cy="2984499"/>
          </a:xfrm>
          <a:prstGeom prst="rect">
            <a:avLst/>
          </a:prstGeom>
        </p:spPr>
        <p:txBody>
          <a:bodyPr>
            <a:normAutofit/>
          </a:bodyPr>
          <a:lstStyle>
            <a:lvl1pPr marL="0" indent="0">
              <a:buNone/>
              <a:defRPr sz="1400" b="0" i="0">
                <a:latin typeface="Helvetica Neue" panose="02000503000000020004" pitchFamily="2" charset="0"/>
                <a:ea typeface="Helvetica Neue" panose="02000503000000020004" pitchFamily="2" charset="0"/>
                <a:cs typeface="Helvetica Neue" panose="02000503000000020004" pitchFamily="2" charset="0"/>
              </a:defRPr>
            </a:lvl1pPr>
          </a:lstStyle>
          <a:p>
            <a:pPr>
              <a:lnSpc>
                <a:spcPts val="1800"/>
              </a:lnSpc>
            </a:pP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Ut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sunt in culpa qui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officia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t>
            </a:r>
            <a:endParaRPr lang="en-US" sz="14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Content Placeholder 23">
            <a:extLst>
              <a:ext uri="{FF2B5EF4-FFF2-40B4-BE49-F238E27FC236}">
                <a16:creationId xmlns:a16="http://schemas.microsoft.com/office/drawing/2014/main" id="{0000D95D-9303-4747-8144-F5F090818688}"/>
              </a:ext>
            </a:extLst>
          </p:cNvPr>
          <p:cNvSpPr>
            <a:spLocks noGrp="1"/>
          </p:cNvSpPr>
          <p:nvPr>
            <p:ph sz="quarter" idx="16" hasCustomPrompt="1"/>
          </p:nvPr>
        </p:nvSpPr>
        <p:spPr>
          <a:xfrm>
            <a:off x="3302092" y="6187970"/>
            <a:ext cx="1478280" cy="227128"/>
          </a:xfrm>
          <a:prstGeom prst="rect">
            <a:avLst/>
          </a:prstGeom>
        </p:spPr>
        <p:txBody>
          <a:bodyPr>
            <a:normAutofit/>
          </a:bodyPr>
          <a:lstStyle>
            <a:lvl1pPr marL="0" indent="0">
              <a:buNone/>
              <a:defRPr sz="1000" b="0" i="0">
                <a:solidFill>
                  <a:schemeClr val="bg1"/>
                </a:solidFill>
                <a:latin typeface="Helvetica Neue Light" panose="02000403000000020004" pitchFamily="2" charset="0"/>
                <a:ea typeface="Helvetica Neue Light" panose="02000403000000020004" pitchFamily="2" charset="0"/>
              </a:defRPr>
            </a:lvl1pPr>
            <a:lvl2pPr marL="457200" indent="0">
              <a:buNone/>
              <a:defRPr/>
            </a:lvl2pPr>
          </a:lstStyle>
          <a:p>
            <a:pPr lvl="0"/>
            <a:r>
              <a:rPr lang="en-GB"/>
              <a:t>Caption if needed</a:t>
            </a:r>
          </a:p>
        </p:txBody>
      </p:sp>
      <p:pic>
        <p:nvPicPr>
          <p:cNvPr id="18" name="Picture 17">
            <a:extLst>
              <a:ext uri="{FF2B5EF4-FFF2-40B4-BE49-F238E27FC236}">
                <a16:creationId xmlns:a16="http://schemas.microsoft.com/office/drawing/2014/main" id="{B3E7F349-962F-CF42-BDCF-C5E63E8A2D9B}"/>
              </a:ext>
            </a:extLst>
          </p:cNvPr>
          <p:cNvPicPr>
            <a:picLocks noChangeAspect="1"/>
          </p:cNvPicPr>
          <p:nvPr userDrawn="1"/>
        </p:nvPicPr>
        <p:blipFill rotWithShape="1">
          <a:blip r:embed="rId2"/>
          <a:srcRect l="-2678" t="-1958" r="-2898" b="-2672"/>
          <a:stretch/>
        </p:blipFill>
        <p:spPr>
          <a:xfrm>
            <a:off x="352696" y="5873750"/>
            <a:ext cx="660129" cy="657225"/>
          </a:xfrm>
          <a:prstGeom prst="rect">
            <a:avLst/>
          </a:prstGeom>
        </p:spPr>
      </p:pic>
      <p:sp>
        <p:nvSpPr>
          <p:cNvPr id="19" name="Slide Number Placeholder 5">
            <a:extLst>
              <a:ext uri="{FF2B5EF4-FFF2-40B4-BE49-F238E27FC236}">
                <a16:creationId xmlns:a16="http://schemas.microsoft.com/office/drawing/2014/main" id="{6699DE94-7F4F-2242-934E-291E136D6FBF}"/>
              </a:ext>
            </a:extLst>
          </p:cNvPr>
          <p:cNvSpPr txBox="1">
            <a:spLocks/>
          </p:cNvSpPr>
          <p:nvPr userDrawn="1"/>
        </p:nvSpPr>
        <p:spPr>
          <a:xfrm>
            <a:off x="424507" y="6015802"/>
            <a:ext cx="518400" cy="365124"/>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2364A"/>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AB2E9C-1E1F-E543-B63B-F30036088532}" type="slidenum">
              <a:rPr lang="en-US" b="0" i="0" smtClean="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pPr/>
              <a:t>‹#›</a:t>
            </a:fld>
            <a:endParaRPr lang="en-US"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2978956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oint 1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C1ECA-5241-3546-88DE-E8BEF190E26F}"/>
              </a:ext>
            </a:extLst>
          </p:cNvPr>
          <p:cNvSpPr/>
          <p:nvPr userDrawn="1"/>
        </p:nvSpPr>
        <p:spPr>
          <a:xfrm>
            <a:off x="0" y="0"/>
            <a:ext cx="12192000" cy="6858000"/>
          </a:xfrm>
          <a:prstGeom prst="rect">
            <a:avLst/>
          </a:prstGeom>
          <a:solidFill>
            <a:srgbClr val="1236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E167B-5054-FE45-9A18-C76CD0921D45}"/>
              </a:ext>
            </a:extLst>
          </p:cNvPr>
          <p:cNvSpPr>
            <a:spLocks noGrp="1"/>
          </p:cNvSpPr>
          <p:nvPr>
            <p:ph type="title" hasCustomPrompt="1"/>
          </p:nvPr>
        </p:nvSpPr>
        <p:spPr>
          <a:xfrm>
            <a:off x="352696" y="365126"/>
            <a:ext cx="11458304" cy="532646"/>
          </a:xfrm>
          <a:prstGeom prst="rect">
            <a:avLst/>
          </a:prstGeom>
        </p:spPr>
        <p:txBody>
          <a:bodyPr/>
          <a:lstStyle>
            <a:lvl1pPr>
              <a:defRPr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Heading: Lorem ipsum</a:t>
            </a:r>
            <a:endParaRPr lang="en-US"/>
          </a:p>
        </p:txBody>
      </p:sp>
      <p:sp>
        <p:nvSpPr>
          <p:cNvPr id="14" name="Date Placeholder 3">
            <a:extLst>
              <a:ext uri="{FF2B5EF4-FFF2-40B4-BE49-F238E27FC236}">
                <a16:creationId xmlns:a16="http://schemas.microsoft.com/office/drawing/2014/main" id="{FEC7B6AA-3A09-F440-9E15-1C91931FD748}"/>
              </a:ext>
            </a:extLst>
          </p:cNvPr>
          <p:cNvSpPr>
            <a:spLocks noGrp="1"/>
          </p:cNvSpPr>
          <p:nvPr>
            <p:ph type="dt" sz="half" idx="10"/>
          </p:nvPr>
        </p:nvSpPr>
        <p:spPr>
          <a:xfrm>
            <a:off x="9024293" y="6004915"/>
            <a:ext cx="2743200" cy="365125"/>
          </a:xfrm>
          <a:prstGeom prst="rect">
            <a:avLst/>
          </a:prstGeom>
        </p:spPr>
        <p:txBody>
          <a:bodyPr/>
          <a:lstStyle>
            <a:lvl1pPr algn="r">
              <a:defRPr b="0" i="0">
                <a:solidFill>
                  <a:schemeClr val="bg1"/>
                </a:solidFill>
                <a:latin typeface="Helvetica Neue Light" panose="02000403000000020004" pitchFamily="2" charset="0"/>
                <a:ea typeface="Helvetica Neue Light" panose="02000403000000020004" pitchFamily="2" charset="0"/>
              </a:defRPr>
            </a:lvl1pPr>
          </a:lstStyle>
          <a:p>
            <a:fld id="{75A4E255-02F8-D445-823D-7CA379BC44D0}" type="datetime4">
              <a:rPr lang="en-AU" smtClean="0"/>
              <a:pPr/>
              <a:t>17 December 2024</a:t>
            </a:fld>
            <a:endParaRPr lang="en-US"/>
          </a:p>
        </p:txBody>
      </p:sp>
      <p:sp>
        <p:nvSpPr>
          <p:cNvPr id="15" name="Text Placeholder 22">
            <a:extLst>
              <a:ext uri="{FF2B5EF4-FFF2-40B4-BE49-F238E27FC236}">
                <a16:creationId xmlns:a16="http://schemas.microsoft.com/office/drawing/2014/main" id="{0B89183C-51F2-104C-9D1C-59E3F3AABD1F}"/>
              </a:ext>
            </a:extLst>
          </p:cNvPr>
          <p:cNvSpPr>
            <a:spLocks noGrp="1"/>
          </p:cNvSpPr>
          <p:nvPr>
            <p:ph type="body" sz="quarter" idx="13" hasCustomPrompt="1"/>
          </p:nvPr>
        </p:nvSpPr>
        <p:spPr>
          <a:xfrm>
            <a:off x="352696" y="1182445"/>
            <a:ext cx="11458303" cy="697882"/>
          </a:xfrm>
          <a:prstGeom prst="rect">
            <a:avLst/>
          </a:prstGeom>
        </p:spPr>
        <p:txBody>
          <a:bodyPr>
            <a:normAutofit/>
          </a:bodyPr>
          <a:lstStyle>
            <a:lvl1pPr marL="0" indent="0">
              <a:buNone/>
              <a:defRPr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9144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3716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18288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5pPr>
          </a:lstStyle>
          <a:p>
            <a:pPr>
              <a:lnSpc>
                <a:spcPts val="2400"/>
              </a:lnSpc>
            </a:pP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Subhead: Lorem ipsum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dolor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sit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amet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consectetur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adipiscing</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elit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sed do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eiusmod</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tempor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incididunt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labore</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et dolore magna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aliqua</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t>
            </a:r>
            <a:endParaRPr lang="en-US"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6" name="Text Placeholder 24">
            <a:extLst>
              <a:ext uri="{FF2B5EF4-FFF2-40B4-BE49-F238E27FC236}">
                <a16:creationId xmlns:a16="http://schemas.microsoft.com/office/drawing/2014/main" id="{9440D877-7CED-D84B-8574-6E8626AD9A9E}"/>
              </a:ext>
            </a:extLst>
          </p:cNvPr>
          <p:cNvSpPr>
            <a:spLocks noGrp="1"/>
          </p:cNvSpPr>
          <p:nvPr>
            <p:ph type="body" sz="quarter" idx="14" hasCustomPrompt="1"/>
          </p:nvPr>
        </p:nvSpPr>
        <p:spPr>
          <a:xfrm>
            <a:off x="352695" y="2183699"/>
            <a:ext cx="11458304" cy="2707496"/>
          </a:xfrm>
          <a:prstGeom prst="rect">
            <a:avLst/>
          </a:prstGeom>
        </p:spPr>
        <p:txBody>
          <a:bodyPr>
            <a:normAutofit/>
          </a:bodyPr>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sz="1400" b="0" i="0">
                <a:latin typeface="Helvetica Neue" panose="02000503000000020004" pitchFamily="2" charset="0"/>
                <a:ea typeface="Helvetica Neue" panose="02000503000000020004" pitchFamily="2" charset="0"/>
                <a:cs typeface="Helvetica Neue" panose="02000503000000020004" pitchFamily="2" charset="0"/>
              </a:defRPr>
            </a:lvl1pPr>
          </a:lstStyle>
          <a:p>
            <a:pPr marL="285750" indent="-285750">
              <a:lnSpc>
                <a:spcPts val="1800"/>
              </a:lnSpc>
              <a:buFont typeface="Arial" panose="020B0604020202020204" pitchFamily="34" charset="0"/>
              <a:buChar char="•"/>
            </a:pP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1: Ut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sunt in culpa qui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officia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t>
            </a:r>
          </a:p>
          <a:p>
            <a:pPr marL="285750" indent="-285750">
              <a:lnSpc>
                <a:spcPts val="1800"/>
              </a:lnSpc>
              <a:buFont typeface="Arial" panose="020B0604020202020204" pitchFamily="34" charset="0"/>
              <a:buChar char="•"/>
            </a:pPr>
            <a:endPar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2: Ut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sunt in culpa qui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officia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t>
            </a: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endPar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3: Ut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sunt in culpa qui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officia</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en-AU" sz="14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t>
            </a:r>
            <a:endParaRPr lang="en-US" sz="14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endParaRPr lang="en-US" sz="14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ts val="1800"/>
              </a:lnSpc>
              <a:buFont typeface="Arial" panose="020B0604020202020204" pitchFamily="34" charset="0"/>
              <a:buChar char="•"/>
            </a:pPr>
            <a:endParaRPr lang="en-US" sz="14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7" name="Picture 16">
            <a:extLst>
              <a:ext uri="{FF2B5EF4-FFF2-40B4-BE49-F238E27FC236}">
                <a16:creationId xmlns:a16="http://schemas.microsoft.com/office/drawing/2014/main" id="{4133CA5B-AE0D-284F-A621-C956865BC2C6}"/>
              </a:ext>
            </a:extLst>
          </p:cNvPr>
          <p:cNvPicPr>
            <a:picLocks noChangeAspect="1"/>
          </p:cNvPicPr>
          <p:nvPr userDrawn="1"/>
        </p:nvPicPr>
        <p:blipFill rotWithShape="1">
          <a:blip r:embed="rId2"/>
          <a:srcRect l="-2678" t="-1958" r="-2898" b="-2672"/>
          <a:stretch/>
        </p:blipFill>
        <p:spPr>
          <a:xfrm>
            <a:off x="352696" y="5873750"/>
            <a:ext cx="660129" cy="657225"/>
          </a:xfrm>
          <a:prstGeom prst="rect">
            <a:avLst/>
          </a:prstGeom>
        </p:spPr>
      </p:pic>
      <p:sp>
        <p:nvSpPr>
          <p:cNvPr id="18" name="Slide Number Placeholder 5">
            <a:extLst>
              <a:ext uri="{FF2B5EF4-FFF2-40B4-BE49-F238E27FC236}">
                <a16:creationId xmlns:a16="http://schemas.microsoft.com/office/drawing/2014/main" id="{BF7AB9E4-ABB1-884F-8D39-FEF5314A990A}"/>
              </a:ext>
            </a:extLst>
          </p:cNvPr>
          <p:cNvSpPr txBox="1">
            <a:spLocks/>
          </p:cNvSpPr>
          <p:nvPr userDrawn="1"/>
        </p:nvSpPr>
        <p:spPr>
          <a:xfrm>
            <a:off x="424507" y="6015802"/>
            <a:ext cx="518400" cy="365124"/>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2364A"/>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AB2E9C-1E1F-E543-B63B-F30036088532}" type="slidenum">
              <a:rPr lang="en-US" b="0" i="0" smtClean="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pPr/>
              <a:t>‹#›</a:t>
            </a:fld>
            <a:endParaRPr lang="en-US"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408764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F42654-588D-DC40-B079-A4962BA15970}"/>
              </a:ext>
            </a:extLst>
          </p:cNvPr>
          <p:cNvSpPr>
            <a:spLocks noGrp="1"/>
          </p:cNvSpPr>
          <p:nvPr>
            <p:ph sz="half" idx="1"/>
          </p:nvPr>
        </p:nvSpPr>
        <p:spPr>
          <a:xfrm>
            <a:off x="352696" y="1195978"/>
            <a:ext cx="5181600" cy="4351338"/>
          </a:xfrm>
          <a:prstGeom prst="rect">
            <a:avLst/>
          </a:prstGeom>
        </p:spPr>
        <p:txBody>
          <a:bodyPr/>
          <a:lstStyle>
            <a:lvl1pPr>
              <a:defRPr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a:defRPr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a:defRPr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a:defRPr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a:defRPr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1D143EB-C20C-C44F-A574-D38E278CE428}"/>
              </a:ext>
            </a:extLst>
          </p:cNvPr>
          <p:cNvSpPr>
            <a:spLocks noGrp="1"/>
          </p:cNvSpPr>
          <p:nvPr>
            <p:ph sz="half" idx="2"/>
          </p:nvPr>
        </p:nvSpPr>
        <p:spPr>
          <a:xfrm>
            <a:off x="6585892" y="1195978"/>
            <a:ext cx="5181600" cy="4351338"/>
          </a:xfrm>
          <a:prstGeom prst="rect">
            <a:avLst/>
          </a:prstGeom>
        </p:spPr>
        <p:txBody>
          <a:bodyPr/>
          <a:lstStyle>
            <a:lvl1pPr>
              <a:defRPr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a:defRPr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a:defRPr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a:defRPr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a:defRPr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B8A7A6DD-33CA-5E4C-90C8-D99D6238910E}"/>
              </a:ext>
            </a:extLst>
          </p:cNvPr>
          <p:cNvSpPr>
            <a:spLocks noGrp="1"/>
          </p:cNvSpPr>
          <p:nvPr>
            <p:ph type="title"/>
          </p:nvPr>
        </p:nvSpPr>
        <p:spPr>
          <a:xfrm>
            <a:off x="352695" y="365126"/>
            <a:ext cx="11414797" cy="532646"/>
          </a:xfrm>
          <a:prstGeom prst="rect">
            <a:avLst/>
          </a:prstGeom>
        </p:spPr>
        <p:txBody>
          <a:bodyPr/>
          <a:lstStyle>
            <a:lvl1pPr>
              <a:defRPr b="1" i="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Click to edit Master title style</a:t>
            </a:r>
            <a:endParaRPr lang="en-US"/>
          </a:p>
        </p:txBody>
      </p:sp>
      <p:sp>
        <p:nvSpPr>
          <p:cNvPr id="8" name="Date Placeholder 3">
            <a:extLst>
              <a:ext uri="{FF2B5EF4-FFF2-40B4-BE49-F238E27FC236}">
                <a16:creationId xmlns:a16="http://schemas.microsoft.com/office/drawing/2014/main" id="{5C2796C1-A577-E24A-BAC2-1A36467B58AC}"/>
              </a:ext>
            </a:extLst>
          </p:cNvPr>
          <p:cNvSpPr>
            <a:spLocks noGrp="1"/>
          </p:cNvSpPr>
          <p:nvPr>
            <p:ph type="dt" sz="half" idx="13"/>
          </p:nvPr>
        </p:nvSpPr>
        <p:spPr>
          <a:xfrm>
            <a:off x="9024293" y="6004916"/>
            <a:ext cx="2743200" cy="372109"/>
          </a:xfrm>
          <a:prstGeom prst="rect">
            <a:avLst/>
          </a:prstGeom>
        </p:spPr>
        <p:txBody>
          <a:bodyPr anchor="ctr"/>
          <a:lstStyle>
            <a:lvl1pPr algn="r">
              <a:defRPr sz="1200" b="0" i="0">
                <a:solidFill>
                  <a:schemeClr val="tx2"/>
                </a:solidFill>
                <a:latin typeface="Helvetica Neue Light" panose="02000403000000020004" pitchFamily="2" charset="0"/>
                <a:ea typeface="Helvetica Neue Light" panose="02000403000000020004" pitchFamily="2" charset="0"/>
              </a:defRPr>
            </a:lvl1pPr>
          </a:lstStyle>
          <a:p>
            <a:fld id="{EDE7E6BD-08FA-EC49-B279-C31462068168}" type="datetime4">
              <a:rPr lang="en-AU" smtClean="0"/>
              <a:pPr/>
              <a:t>17 December 2024</a:t>
            </a:fld>
            <a:endParaRPr lang="en-US"/>
          </a:p>
        </p:txBody>
      </p:sp>
      <p:pic>
        <p:nvPicPr>
          <p:cNvPr id="9" name="Picture 8" descr="Icon&#10;&#10;Description automatically generated">
            <a:extLst>
              <a:ext uri="{FF2B5EF4-FFF2-40B4-BE49-F238E27FC236}">
                <a16:creationId xmlns:a16="http://schemas.microsoft.com/office/drawing/2014/main" id="{4E50DE19-59A4-BA4F-89E0-DC3050722092}"/>
              </a:ext>
            </a:extLst>
          </p:cNvPr>
          <p:cNvPicPr>
            <a:picLocks noChangeAspect="1"/>
          </p:cNvPicPr>
          <p:nvPr userDrawn="1"/>
        </p:nvPicPr>
        <p:blipFill rotWithShape="1">
          <a:blip r:embed="rId2"/>
          <a:srcRect l="20959" t="8851" r="24176" b="9304"/>
          <a:stretch/>
        </p:blipFill>
        <p:spPr>
          <a:xfrm>
            <a:off x="352696" y="5845522"/>
            <a:ext cx="662022" cy="697882"/>
          </a:xfrm>
          <a:prstGeom prst="rect">
            <a:avLst/>
          </a:prstGeom>
        </p:spPr>
      </p:pic>
      <p:sp>
        <p:nvSpPr>
          <p:cNvPr id="14" name="Slide Number Placeholder 5">
            <a:extLst>
              <a:ext uri="{FF2B5EF4-FFF2-40B4-BE49-F238E27FC236}">
                <a16:creationId xmlns:a16="http://schemas.microsoft.com/office/drawing/2014/main" id="{FE1FD321-C078-ED44-B6B3-291310CDF588}"/>
              </a:ext>
            </a:extLst>
          </p:cNvPr>
          <p:cNvSpPr>
            <a:spLocks noGrp="1"/>
          </p:cNvSpPr>
          <p:nvPr>
            <p:ph type="sldNum" sz="quarter" idx="12"/>
          </p:nvPr>
        </p:nvSpPr>
        <p:spPr>
          <a:xfrm>
            <a:off x="424507" y="6004916"/>
            <a:ext cx="518400" cy="365124"/>
          </a:xfrm>
          <a:prstGeom prst="rect">
            <a:avLst/>
          </a:prstGeom>
        </p:spPr>
        <p:txBody>
          <a:bodyPr anchor="ctr"/>
          <a:lstStyle>
            <a:lvl1pPr algn="ctr">
              <a:defRPr sz="1200" b="0" i="0">
                <a:solidFill>
                  <a:srgbClr val="12364A"/>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B7AB2E9C-1E1F-E543-B63B-F30036088532}" type="slidenum">
              <a:rPr lang="en-US" smtClean="0"/>
              <a:pPr/>
              <a:t>‹#›</a:t>
            </a:fld>
            <a:endParaRPr lang="en-US"/>
          </a:p>
        </p:txBody>
      </p:sp>
    </p:spTree>
    <p:extLst>
      <p:ext uri="{BB962C8B-B14F-4D97-AF65-F5344CB8AC3E}">
        <p14:creationId xmlns:p14="http://schemas.microsoft.com/office/powerpoint/2010/main" val="2927930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pic>
        <p:nvPicPr>
          <p:cNvPr id="9" name="Picture 8" descr="A picture containing logo&#10;&#10;Description automatically generated">
            <a:extLst>
              <a:ext uri="{FF2B5EF4-FFF2-40B4-BE49-F238E27FC236}">
                <a16:creationId xmlns:a16="http://schemas.microsoft.com/office/drawing/2014/main" id="{59A0CBB3-50B0-7744-9199-ABA9BF1CE68A}"/>
              </a:ext>
            </a:extLst>
          </p:cNvPr>
          <p:cNvPicPr>
            <a:picLocks noChangeAspect="1"/>
          </p:cNvPicPr>
          <p:nvPr userDrawn="1"/>
        </p:nvPicPr>
        <p:blipFill rotWithShape="1">
          <a:blip r:embed="rId2"/>
          <a:srcRect l="14451" t="11422" r="14947" b="11896"/>
          <a:stretch/>
        </p:blipFill>
        <p:spPr>
          <a:xfrm>
            <a:off x="3871935" y="1719982"/>
            <a:ext cx="4408408" cy="3387513"/>
          </a:xfrm>
          <a:prstGeom prst="rect">
            <a:avLst/>
          </a:prstGeom>
        </p:spPr>
      </p:pic>
    </p:spTree>
    <p:extLst>
      <p:ext uri="{BB962C8B-B14F-4D97-AF65-F5344CB8AC3E}">
        <p14:creationId xmlns:p14="http://schemas.microsoft.com/office/powerpoint/2010/main" val="3809809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hit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C1EEA7-097B-CC46-B81F-8015DFFDDFB0}"/>
              </a:ext>
            </a:extLst>
          </p:cNvPr>
          <p:cNvPicPr>
            <a:picLocks noChangeAspect="1"/>
          </p:cNvPicPr>
          <p:nvPr userDrawn="1"/>
        </p:nvPicPr>
        <p:blipFill rotWithShape="1">
          <a:blip r:embed="rId2"/>
          <a:srcRect l="14190" t="11895" r="14651" b="12873"/>
          <a:stretch/>
        </p:blipFill>
        <p:spPr>
          <a:xfrm>
            <a:off x="1221353" y="1190681"/>
            <a:ext cx="2523188" cy="1887323"/>
          </a:xfrm>
          <a:prstGeom prst="rect">
            <a:avLst/>
          </a:prstGeom>
        </p:spPr>
      </p:pic>
      <p:sp>
        <p:nvSpPr>
          <p:cNvPr id="6" name="Title 1">
            <a:extLst>
              <a:ext uri="{FF2B5EF4-FFF2-40B4-BE49-F238E27FC236}">
                <a16:creationId xmlns:a16="http://schemas.microsoft.com/office/drawing/2014/main" id="{2BDF0325-14B5-AC43-8137-D193E240262B}"/>
              </a:ext>
            </a:extLst>
          </p:cNvPr>
          <p:cNvSpPr>
            <a:spLocks noGrp="1"/>
          </p:cNvSpPr>
          <p:nvPr>
            <p:ph type="ctrTitle" hasCustomPrompt="1"/>
          </p:nvPr>
        </p:nvSpPr>
        <p:spPr>
          <a:xfrm>
            <a:off x="1290536" y="3262747"/>
            <a:ext cx="9144000" cy="1006475"/>
          </a:xfrm>
          <a:prstGeom prst="rect">
            <a:avLst/>
          </a:prstGeom>
        </p:spPr>
        <p:txBody>
          <a:bodyPr anchor="b"/>
          <a:lstStyle>
            <a:lvl1pPr algn="l">
              <a:defRPr sz="6000" b="1" i="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Title</a:t>
            </a:r>
            <a:endParaRPr lang="en-US"/>
          </a:p>
        </p:txBody>
      </p:sp>
      <p:sp>
        <p:nvSpPr>
          <p:cNvPr id="7" name="Subtitle 2">
            <a:extLst>
              <a:ext uri="{FF2B5EF4-FFF2-40B4-BE49-F238E27FC236}">
                <a16:creationId xmlns:a16="http://schemas.microsoft.com/office/drawing/2014/main" id="{AFBA7121-8DE2-1A44-9DA9-78AFBB2CF491}"/>
              </a:ext>
            </a:extLst>
          </p:cNvPr>
          <p:cNvSpPr>
            <a:spLocks noGrp="1"/>
          </p:cNvSpPr>
          <p:nvPr>
            <p:ph type="subTitle" idx="1" hasCustomPrompt="1"/>
          </p:nvPr>
        </p:nvSpPr>
        <p:spPr>
          <a:xfrm>
            <a:off x="1290536" y="4361298"/>
            <a:ext cx="9144000" cy="365125"/>
          </a:xfrm>
          <a:prstGeom prst="rect">
            <a:avLst/>
          </a:prstGeom>
        </p:spPr>
        <p:txBody>
          <a:bodyPr/>
          <a:lstStyle>
            <a:lvl1pPr marL="0" indent="0" algn="l">
              <a:buNone/>
              <a:defRPr sz="24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endParaRPr lang="en-US"/>
          </a:p>
        </p:txBody>
      </p:sp>
      <p:cxnSp>
        <p:nvCxnSpPr>
          <p:cNvPr id="9" name="Straight Connector 8">
            <a:extLst>
              <a:ext uri="{FF2B5EF4-FFF2-40B4-BE49-F238E27FC236}">
                <a16:creationId xmlns:a16="http://schemas.microsoft.com/office/drawing/2014/main" id="{1E668960-2881-194E-9AA5-7C13A23B455B}"/>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4B744D-7924-704B-8A80-F71381599CDC}"/>
              </a:ext>
            </a:extLst>
          </p:cNvPr>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167CF51-050C-F346-97E8-462F2A823A80}"/>
              </a:ext>
            </a:extLst>
          </p:cNvPr>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564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Tree>
    <p:extLst>
      <p:ext uri="{BB962C8B-B14F-4D97-AF65-F5344CB8AC3E}">
        <p14:creationId xmlns:p14="http://schemas.microsoft.com/office/powerpoint/2010/main" val="1978032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content &amp; image 2">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E87DCB1-1E96-C347-82DD-98EAAACF97DF}"/>
              </a:ext>
            </a:extLst>
          </p:cNvPr>
          <p:cNvSpPr>
            <a:spLocks noGrp="1"/>
          </p:cNvSpPr>
          <p:nvPr>
            <p:ph type="pic" idx="1"/>
          </p:nvPr>
        </p:nvSpPr>
        <p:spPr>
          <a:xfrm>
            <a:off x="4164065" y="551191"/>
            <a:ext cx="8638904" cy="612774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 name="Title 1">
            <a:extLst>
              <a:ext uri="{FF2B5EF4-FFF2-40B4-BE49-F238E27FC236}">
                <a16:creationId xmlns:a16="http://schemas.microsoft.com/office/drawing/2014/main" id="{3C5E167B-5054-FE45-9A18-C76CD0921D45}"/>
              </a:ext>
            </a:extLst>
          </p:cNvPr>
          <p:cNvSpPr>
            <a:spLocks noGrp="1"/>
          </p:cNvSpPr>
          <p:nvPr>
            <p:ph type="title" hasCustomPrompt="1"/>
          </p:nvPr>
        </p:nvSpPr>
        <p:spPr>
          <a:xfrm>
            <a:off x="1316361" y="551190"/>
            <a:ext cx="2555604" cy="1228157"/>
          </a:xfrm>
          <a:prstGeom prst="rect">
            <a:avLst/>
          </a:prstGeom>
        </p:spPr>
        <p:txBody>
          <a:bodyPr/>
          <a:lstStyle>
            <a:lvl1pPr>
              <a:defRPr b="1" i="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Lorem ipsum</a:t>
            </a:r>
            <a:endParaRPr lang="en-US"/>
          </a:p>
        </p:txBody>
      </p:sp>
      <p:sp>
        <p:nvSpPr>
          <p:cNvPr id="14" name="Text Placeholder 24">
            <a:extLst>
              <a:ext uri="{FF2B5EF4-FFF2-40B4-BE49-F238E27FC236}">
                <a16:creationId xmlns:a16="http://schemas.microsoft.com/office/drawing/2014/main" id="{A3F69894-07EC-BC4F-953F-B186152296B3}"/>
              </a:ext>
            </a:extLst>
          </p:cNvPr>
          <p:cNvSpPr>
            <a:spLocks noGrp="1"/>
          </p:cNvSpPr>
          <p:nvPr>
            <p:ph type="body" sz="quarter" idx="14" hasCustomPrompt="1"/>
          </p:nvPr>
        </p:nvSpPr>
        <p:spPr>
          <a:xfrm>
            <a:off x="1316361" y="2339403"/>
            <a:ext cx="2555604" cy="2984499"/>
          </a:xfrm>
          <a:prstGeom prst="rect">
            <a:avLst/>
          </a:prstGeom>
        </p:spPr>
        <p:txBody>
          <a:bodyPr>
            <a:normAutofit/>
          </a:bodyPr>
          <a:lstStyle>
            <a:lvl1pPr marL="0" indent="0">
              <a:buNone/>
              <a:defRPr sz="1400" b="0" i="0">
                <a:latin typeface="Helvetica Neue" panose="02000503000000020004" pitchFamily="2" charset="0"/>
                <a:ea typeface="Helvetica Neue" panose="02000503000000020004" pitchFamily="2" charset="0"/>
                <a:cs typeface="Helvetica Neue" panose="02000503000000020004" pitchFamily="2" charset="0"/>
              </a:defRPr>
            </a:lvl1pPr>
          </a:lstStyle>
          <a:p>
            <a:pPr>
              <a:lnSpc>
                <a:spcPts val="1800"/>
              </a:lnSpc>
            </a:pP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1: Ut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sunt in culpa qui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officia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t>
            </a:r>
            <a:endParaRPr lang="en-US"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Content Placeholder 23">
            <a:extLst>
              <a:ext uri="{FF2B5EF4-FFF2-40B4-BE49-F238E27FC236}">
                <a16:creationId xmlns:a16="http://schemas.microsoft.com/office/drawing/2014/main" id="{94779181-F4ED-614E-ACF5-65C95A20622A}"/>
              </a:ext>
            </a:extLst>
          </p:cNvPr>
          <p:cNvSpPr>
            <a:spLocks noGrp="1"/>
          </p:cNvSpPr>
          <p:nvPr>
            <p:ph sz="quarter" idx="16" hasCustomPrompt="1"/>
          </p:nvPr>
        </p:nvSpPr>
        <p:spPr>
          <a:xfrm>
            <a:off x="4229378" y="6356409"/>
            <a:ext cx="1478280" cy="227128"/>
          </a:xfrm>
          <a:prstGeom prst="rect">
            <a:avLst/>
          </a:prstGeom>
        </p:spPr>
        <p:txBody>
          <a:bodyPr>
            <a:normAutofit/>
          </a:bodyPr>
          <a:lstStyle>
            <a:lvl1pPr marL="0" indent="0">
              <a:buNone/>
              <a:defRPr sz="1000" b="0" i="0">
                <a:solidFill>
                  <a:srgbClr val="12364A"/>
                </a:solidFill>
                <a:latin typeface="Helvetica Neue Light" panose="02000403000000020004" pitchFamily="2" charset="0"/>
                <a:ea typeface="Helvetica Neue Light" panose="02000403000000020004" pitchFamily="2" charset="0"/>
              </a:defRPr>
            </a:lvl1pPr>
            <a:lvl2pPr marL="457200" indent="0">
              <a:buNone/>
              <a:defRPr/>
            </a:lvl2pPr>
          </a:lstStyle>
          <a:p>
            <a:pPr lvl="0"/>
            <a:r>
              <a:rPr lang="en-GB"/>
              <a:t>Caption if needed</a:t>
            </a:r>
          </a:p>
        </p:txBody>
      </p:sp>
      <p:sp>
        <p:nvSpPr>
          <p:cNvPr id="18" name="Slide Number Placeholder 5">
            <a:extLst>
              <a:ext uri="{FF2B5EF4-FFF2-40B4-BE49-F238E27FC236}">
                <a16:creationId xmlns:a16="http://schemas.microsoft.com/office/drawing/2014/main" id="{14EDBDA0-3446-F345-AD48-9C32F663E65D}"/>
              </a:ext>
            </a:extLst>
          </p:cNvPr>
          <p:cNvSpPr>
            <a:spLocks noGrp="1"/>
          </p:cNvSpPr>
          <p:nvPr>
            <p:ph type="sldNum" sz="quarter" idx="12"/>
          </p:nvPr>
        </p:nvSpPr>
        <p:spPr>
          <a:xfrm>
            <a:off x="250608" y="6198682"/>
            <a:ext cx="518400" cy="365124"/>
          </a:xfrm>
          <a:prstGeom prst="rect">
            <a:avLst/>
          </a:prstGeom>
        </p:spPr>
        <p:txBody>
          <a:bodyPr anchor="ctr"/>
          <a:lstStyle>
            <a:lvl1pPr algn="ctr">
              <a:defRPr sz="1200" b="0" i="0">
                <a:solidFill>
                  <a:srgbClr val="12364A"/>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B7AB2E9C-1E1F-E543-B63B-F30036088532}" type="slidenum">
              <a:rPr lang="en-US" smtClean="0"/>
              <a:pPr/>
              <a:t>‹#›</a:t>
            </a:fld>
            <a:endParaRPr lang="en-US"/>
          </a:p>
        </p:txBody>
      </p:sp>
      <p:cxnSp>
        <p:nvCxnSpPr>
          <p:cNvPr id="8" name="Straight Connector 7">
            <a:extLst>
              <a:ext uri="{FF2B5EF4-FFF2-40B4-BE49-F238E27FC236}">
                <a16:creationId xmlns:a16="http://schemas.microsoft.com/office/drawing/2014/main" id="{DE6750D2-DA6D-6844-80F0-94C37F599CDB}"/>
              </a:ext>
            </a:extLst>
          </p:cNvPr>
          <p:cNvCxnSpPr/>
          <p:nvPr/>
        </p:nvCxnSpPr>
        <p:spPr>
          <a:xfrm>
            <a:off x="985480" y="0"/>
            <a:ext cx="0" cy="6858000"/>
          </a:xfrm>
          <a:prstGeom prst="line">
            <a:avLst/>
          </a:prstGeom>
          <a:ln>
            <a:solidFill>
              <a:srgbClr val="12364A">
                <a:alpha val="20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54D1EC-081C-754A-89B4-AAD5FDBB6984}"/>
              </a:ext>
            </a:extLst>
          </p:cNvPr>
          <p:cNvCxnSpPr/>
          <p:nvPr/>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F5B411-B903-AC48-8608-E9E40025C1B4}"/>
              </a:ext>
            </a:extLst>
          </p:cNvPr>
          <p:cNvCxnSpPr/>
          <p:nvPr/>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AB1F0759-57A4-1748-99F0-C4167413CBB4}"/>
              </a:ext>
            </a:extLst>
          </p:cNvPr>
          <p:cNvPicPr>
            <a:picLocks noChangeAspect="1"/>
          </p:cNvPicPr>
          <p:nvPr/>
        </p:nvPicPr>
        <p:blipFill rotWithShape="1">
          <a:blip r:embed="rId2"/>
          <a:srcRect l="20959" t="8851" r="24176" b="9304"/>
          <a:stretch/>
        </p:blipFill>
        <p:spPr>
          <a:xfrm>
            <a:off x="185453" y="6032303"/>
            <a:ext cx="662022" cy="697882"/>
          </a:xfrm>
          <a:prstGeom prst="rect">
            <a:avLst/>
          </a:prstGeom>
        </p:spPr>
      </p:pic>
      <p:cxnSp>
        <p:nvCxnSpPr>
          <p:cNvPr id="12" name="Straight Connector 11">
            <a:extLst>
              <a:ext uri="{FF2B5EF4-FFF2-40B4-BE49-F238E27FC236}">
                <a16:creationId xmlns:a16="http://schemas.microsoft.com/office/drawing/2014/main" id="{DB927321-0FD3-4B40-A5BF-857DA783E4A1}"/>
              </a:ext>
            </a:extLst>
          </p:cNvPr>
          <p:cNvCxnSpPr/>
          <p:nvPr userDrawn="1"/>
        </p:nvCxnSpPr>
        <p:spPr>
          <a:xfrm>
            <a:off x="985480" y="0"/>
            <a:ext cx="0" cy="6858000"/>
          </a:xfrm>
          <a:prstGeom prst="line">
            <a:avLst/>
          </a:prstGeom>
          <a:ln>
            <a:solidFill>
              <a:srgbClr val="12364A">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109F452-CCB3-FF49-9D5D-EAAF32C26CFA}"/>
              </a:ext>
            </a:extLst>
          </p:cNvPr>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5AF43C6-2866-6D49-99C5-F04A89DC5473}"/>
              </a:ext>
            </a:extLst>
          </p:cNvPr>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9" name="Picture 18" descr="Icon&#10;&#10;Description automatically generated">
            <a:extLst>
              <a:ext uri="{FF2B5EF4-FFF2-40B4-BE49-F238E27FC236}">
                <a16:creationId xmlns:a16="http://schemas.microsoft.com/office/drawing/2014/main" id="{ECA25940-B323-C34A-9F72-214694DD0A26}"/>
              </a:ext>
            </a:extLst>
          </p:cNvPr>
          <p:cNvPicPr>
            <a:picLocks noChangeAspect="1"/>
          </p:cNvPicPr>
          <p:nvPr userDrawn="1"/>
        </p:nvPicPr>
        <p:blipFill rotWithShape="1">
          <a:blip r:embed="rId2"/>
          <a:srcRect l="20959" t="8851" r="24176" b="9304"/>
          <a:stretch/>
        </p:blipFill>
        <p:spPr>
          <a:xfrm>
            <a:off x="185453" y="6032303"/>
            <a:ext cx="662022" cy="697882"/>
          </a:xfrm>
          <a:prstGeom prst="rect">
            <a:avLst/>
          </a:prstGeom>
        </p:spPr>
      </p:pic>
    </p:spTree>
    <p:extLst>
      <p:ext uri="{BB962C8B-B14F-4D97-AF65-F5344CB8AC3E}">
        <p14:creationId xmlns:p14="http://schemas.microsoft.com/office/powerpoint/2010/main" val="1229433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9C1BB0-1140-7740-89AD-FA5CA0A310B6}"/>
              </a:ext>
            </a:extLst>
          </p:cNvPr>
          <p:cNvSpPr/>
          <p:nvPr userDrawn="1"/>
        </p:nvSpPr>
        <p:spPr>
          <a:xfrm>
            <a:off x="1" y="0"/>
            <a:ext cx="3835020" cy="6857999"/>
          </a:xfrm>
          <a:prstGeom prst="rect">
            <a:avLst/>
          </a:prstGeom>
          <a:solidFill>
            <a:srgbClr val="1236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318C132-E784-2B4D-8B15-8C4D6EA9C22F}"/>
              </a:ext>
            </a:extLst>
          </p:cNvPr>
          <p:cNvSpPr>
            <a:spLocks noGrp="1"/>
          </p:cNvSpPr>
          <p:nvPr>
            <p:ph type="title" hasCustomPrompt="1"/>
          </p:nvPr>
        </p:nvSpPr>
        <p:spPr>
          <a:xfrm>
            <a:off x="352696" y="365126"/>
            <a:ext cx="3154779" cy="532646"/>
          </a:xfrm>
          <a:prstGeom prst="rect">
            <a:avLst/>
          </a:prstGeom>
        </p:spPr>
        <p:txBody>
          <a:bodyPr/>
          <a:lstStyle>
            <a:lvl1pPr>
              <a:defRPr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Agenda</a:t>
            </a:r>
            <a:endParaRPr lang="en-US"/>
          </a:p>
        </p:txBody>
      </p:sp>
      <p:sp>
        <p:nvSpPr>
          <p:cNvPr id="9" name="Text Placeholder 8">
            <a:extLst>
              <a:ext uri="{FF2B5EF4-FFF2-40B4-BE49-F238E27FC236}">
                <a16:creationId xmlns:a16="http://schemas.microsoft.com/office/drawing/2014/main" id="{1A29D2F6-787D-AF4E-9098-32644DEDB7FD}"/>
              </a:ext>
            </a:extLst>
          </p:cNvPr>
          <p:cNvSpPr>
            <a:spLocks noGrp="1"/>
          </p:cNvSpPr>
          <p:nvPr>
            <p:ph type="body" sz="quarter" idx="10" hasCustomPrompt="1"/>
          </p:nvPr>
        </p:nvSpPr>
        <p:spPr>
          <a:xfrm>
            <a:off x="352011" y="1104900"/>
            <a:ext cx="3154778" cy="369058"/>
          </a:xfrm>
        </p:spPr>
        <p:txBody>
          <a:bodyPr>
            <a:noAutofit/>
          </a:bodyPr>
          <a:lstStyle>
            <a:lvl1pPr marL="0" indent="0">
              <a:buNone/>
              <a:defRPr sz="2000">
                <a:solidFill>
                  <a:srgbClr val="468BAF"/>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a:t>Subject / Date</a:t>
            </a:r>
          </a:p>
        </p:txBody>
      </p:sp>
      <p:sp>
        <p:nvSpPr>
          <p:cNvPr id="11" name="Text Placeholder 10">
            <a:extLst>
              <a:ext uri="{FF2B5EF4-FFF2-40B4-BE49-F238E27FC236}">
                <a16:creationId xmlns:a16="http://schemas.microsoft.com/office/drawing/2014/main" id="{A7822037-55DA-6C45-9145-E17269382BAE}"/>
              </a:ext>
            </a:extLst>
          </p:cNvPr>
          <p:cNvSpPr>
            <a:spLocks noGrp="1"/>
          </p:cNvSpPr>
          <p:nvPr>
            <p:ph type="body" sz="quarter" idx="11" hasCustomPrompt="1"/>
          </p:nvPr>
        </p:nvSpPr>
        <p:spPr>
          <a:xfrm>
            <a:off x="1309500" y="2155825"/>
            <a:ext cx="2197290" cy="369059"/>
          </a:xfrm>
        </p:spPr>
        <p:txBody>
          <a:bodyPr>
            <a:noAutofit/>
          </a:bodyPr>
          <a:lstStyle>
            <a:lvl1pPr marL="0" indent="0" algn="r">
              <a:buNone/>
              <a:defRPr sz="2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GB"/>
              <a:t>09:00 – 10:00</a:t>
            </a:r>
            <a:endParaRPr lang="en-US"/>
          </a:p>
        </p:txBody>
      </p:sp>
      <p:sp>
        <p:nvSpPr>
          <p:cNvPr id="12" name="Text Placeholder 10">
            <a:extLst>
              <a:ext uri="{FF2B5EF4-FFF2-40B4-BE49-F238E27FC236}">
                <a16:creationId xmlns:a16="http://schemas.microsoft.com/office/drawing/2014/main" id="{3D33B802-1FA1-2F49-9083-772272766A1F}"/>
              </a:ext>
            </a:extLst>
          </p:cNvPr>
          <p:cNvSpPr>
            <a:spLocks noGrp="1"/>
          </p:cNvSpPr>
          <p:nvPr>
            <p:ph type="body" sz="quarter" idx="12" hasCustomPrompt="1"/>
          </p:nvPr>
        </p:nvSpPr>
        <p:spPr>
          <a:xfrm>
            <a:off x="1309499" y="3022221"/>
            <a:ext cx="2197290" cy="369059"/>
          </a:xfrm>
        </p:spPr>
        <p:txBody>
          <a:bodyPr>
            <a:noAutofit/>
          </a:bodyPr>
          <a:lstStyle>
            <a:lvl1pPr marL="0" indent="0" algn="r">
              <a:buNone/>
              <a:defRPr sz="2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GB"/>
              <a:t>10:15 – 12:15</a:t>
            </a:r>
            <a:endParaRPr lang="en-US"/>
          </a:p>
        </p:txBody>
      </p:sp>
      <p:sp>
        <p:nvSpPr>
          <p:cNvPr id="13" name="Text Placeholder 10">
            <a:extLst>
              <a:ext uri="{FF2B5EF4-FFF2-40B4-BE49-F238E27FC236}">
                <a16:creationId xmlns:a16="http://schemas.microsoft.com/office/drawing/2014/main" id="{4B8DFF50-98AD-B241-A7C1-60B6FCE8A37E}"/>
              </a:ext>
            </a:extLst>
          </p:cNvPr>
          <p:cNvSpPr>
            <a:spLocks noGrp="1"/>
          </p:cNvSpPr>
          <p:nvPr>
            <p:ph type="body" sz="quarter" idx="13" hasCustomPrompt="1"/>
          </p:nvPr>
        </p:nvSpPr>
        <p:spPr>
          <a:xfrm>
            <a:off x="1309499" y="3888617"/>
            <a:ext cx="2197290" cy="369059"/>
          </a:xfrm>
        </p:spPr>
        <p:txBody>
          <a:bodyPr>
            <a:noAutofit/>
          </a:bodyPr>
          <a:lstStyle>
            <a:lvl1pPr marL="0" indent="0" algn="r">
              <a:buNone/>
              <a:defRPr sz="2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GB"/>
              <a:t>13:30 – 15:30</a:t>
            </a:r>
            <a:endParaRPr lang="en-US"/>
          </a:p>
        </p:txBody>
      </p:sp>
      <p:sp>
        <p:nvSpPr>
          <p:cNvPr id="14" name="Text Placeholder 10">
            <a:extLst>
              <a:ext uri="{FF2B5EF4-FFF2-40B4-BE49-F238E27FC236}">
                <a16:creationId xmlns:a16="http://schemas.microsoft.com/office/drawing/2014/main" id="{852330AD-D5DD-C14C-B87B-C1F05AD9C546}"/>
              </a:ext>
            </a:extLst>
          </p:cNvPr>
          <p:cNvSpPr>
            <a:spLocks noGrp="1"/>
          </p:cNvSpPr>
          <p:nvPr>
            <p:ph type="body" sz="quarter" idx="14" hasCustomPrompt="1"/>
          </p:nvPr>
        </p:nvSpPr>
        <p:spPr>
          <a:xfrm>
            <a:off x="1309499" y="4755013"/>
            <a:ext cx="2197290" cy="369059"/>
          </a:xfrm>
        </p:spPr>
        <p:txBody>
          <a:bodyPr>
            <a:noAutofit/>
          </a:bodyPr>
          <a:lstStyle>
            <a:lvl1pPr marL="0" indent="0" algn="r">
              <a:buNone/>
              <a:defRPr sz="2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GB"/>
              <a:t>15:45 – 16:45</a:t>
            </a:r>
            <a:endParaRPr lang="en-US"/>
          </a:p>
        </p:txBody>
      </p:sp>
      <p:sp>
        <p:nvSpPr>
          <p:cNvPr id="15" name="Text Placeholder 10">
            <a:extLst>
              <a:ext uri="{FF2B5EF4-FFF2-40B4-BE49-F238E27FC236}">
                <a16:creationId xmlns:a16="http://schemas.microsoft.com/office/drawing/2014/main" id="{27F3F4E2-15FD-1446-8042-A8D7FA93CFEA}"/>
              </a:ext>
            </a:extLst>
          </p:cNvPr>
          <p:cNvSpPr>
            <a:spLocks noGrp="1"/>
          </p:cNvSpPr>
          <p:nvPr>
            <p:ph type="body" sz="quarter" idx="15" hasCustomPrompt="1"/>
          </p:nvPr>
        </p:nvSpPr>
        <p:spPr>
          <a:xfrm>
            <a:off x="4150509" y="2155825"/>
            <a:ext cx="7616984" cy="369059"/>
          </a:xfrm>
        </p:spPr>
        <p:txBody>
          <a:bodyPr>
            <a:noAutofit/>
          </a:bodyPr>
          <a:lstStyle>
            <a:lvl1pPr marL="0" indent="0" algn="l">
              <a:buNone/>
              <a:defRPr sz="2400" b="0" i="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GB"/>
              <a:t>Introduction</a:t>
            </a:r>
            <a:endParaRPr lang="en-US"/>
          </a:p>
        </p:txBody>
      </p:sp>
      <p:sp>
        <p:nvSpPr>
          <p:cNvPr id="16" name="Text Placeholder 10">
            <a:extLst>
              <a:ext uri="{FF2B5EF4-FFF2-40B4-BE49-F238E27FC236}">
                <a16:creationId xmlns:a16="http://schemas.microsoft.com/office/drawing/2014/main" id="{D0B46852-DA52-7F49-A986-C58101B7E31F}"/>
              </a:ext>
            </a:extLst>
          </p:cNvPr>
          <p:cNvSpPr>
            <a:spLocks noGrp="1"/>
          </p:cNvSpPr>
          <p:nvPr>
            <p:ph type="body" sz="quarter" idx="16" hasCustomPrompt="1"/>
          </p:nvPr>
        </p:nvSpPr>
        <p:spPr>
          <a:xfrm>
            <a:off x="4150509" y="3022221"/>
            <a:ext cx="7616984" cy="369059"/>
          </a:xfrm>
        </p:spPr>
        <p:txBody>
          <a:bodyPr>
            <a:noAutofit/>
          </a:bodyPr>
          <a:lstStyle>
            <a:lvl1pPr marL="0" indent="0" algn="l">
              <a:buNone/>
              <a:defRPr sz="2400" b="0" i="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GB"/>
              <a:t>Slideshow</a:t>
            </a:r>
            <a:endParaRPr lang="en-US"/>
          </a:p>
        </p:txBody>
      </p:sp>
      <p:sp>
        <p:nvSpPr>
          <p:cNvPr id="17" name="Text Placeholder 10">
            <a:extLst>
              <a:ext uri="{FF2B5EF4-FFF2-40B4-BE49-F238E27FC236}">
                <a16:creationId xmlns:a16="http://schemas.microsoft.com/office/drawing/2014/main" id="{CE855A7E-D478-684D-81BF-91D9FDCC3320}"/>
              </a:ext>
            </a:extLst>
          </p:cNvPr>
          <p:cNvSpPr>
            <a:spLocks noGrp="1"/>
          </p:cNvSpPr>
          <p:nvPr>
            <p:ph type="body" sz="quarter" idx="17" hasCustomPrompt="1"/>
          </p:nvPr>
        </p:nvSpPr>
        <p:spPr>
          <a:xfrm>
            <a:off x="4150509" y="3888616"/>
            <a:ext cx="7616984" cy="369059"/>
          </a:xfrm>
        </p:spPr>
        <p:txBody>
          <a:bodyPr>
            <a:noAutofit/>
          </a:bodyPr>
          <a:lstStyle>
            <a:lvl1pPr marL="0" indent="0" algn="l">
              <a:buNone/>
              <a:defRPr sz="2400" b="0" i="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GB"/>
              <a:t>Case Study</a:t>
            </a:r>
            <a:endParaRPr lang="en-US"/>
          </a:p>
        </p:txBody>
      </p:sp>
      <p:sp>
        <p:nvSpPr>
          <p:cNvPr id="18" name="Text Placeholder 10">
            <a:extLst>
              <a:ext uri="{FF2B5EF4-FFF2-40B4-BE49-F238E27FC236}">
                <a16:creationId xmlns:a16="http://schemas.microsoft.com/office/drawing/2014/main" id="{11515B53-AF80-A645-A245-FEB6F8990A10}"/>
              </a:ext>
            </a:extLst>
          </p:cNvPr>
          <p:cNvSpPr>
            <a:spLocks noGrp="1"/>
          </p:cNvSpPr>
          <p:nvPr>
            <p:ph type="body" sz="quarter" idx="18" hasCustomPrompt="1"/>
          </p:nvPr>
        </p:nvSpPr>
        <p:spPr>
          <a:xfrm>
            <a:off x="4150509" y="4755013"/>
            <a:ext cx="7616984" cy="369059"/>
          </a:xfrm>
        </p:spPr>
        <p:txBody>
          <a:bodyPr>
            <a:noAutofit/>
          </a:bodyPr>
          <a:lstStyle>
            <a:lvl1pPr marL="0" indent="0" algn="l">
              <a:buNone/>
              <a:defRPr sz="2400" b="0" i="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GB"/>
              <a:t>Brainstorming</a:t>
            </a:r>
            <a:endParaRPr lang="en-US"/>
          </a:p>
        </p:txBody>
      </p:sp>
      <p:sp>
        <p:nvSpPr>
          <p:cNvPr id="19" name="Date Placeholder 3">
            <a:extLst>
              <a:ext uri="{FF2B5EF4-FFF2-40B4-BE49-F238E27FC236}">
                <a16:creationId xmlns:a16="http://schemas.microsoft.com/office/drawing/2014/main" id="{505D5A0E-0E74-C646-8325-591A1DB279A3}"/>
              </a:ext>
            </a:extLst>
          </p:cNvPr>
          <p:cNvSpPr>
            <a:spLocks noGrp="1"/>
          </p:cNvSpPr>
          <p:nvPr>
            <p:ph type="dt" sz="half" idx="19"/>
          </p:nvPr>
        </p:nvSpPr>
        <p:spPr>
          <a:xfrm>
            <a:off x="9024293" y="6004915"/>
            <a:ext cx="2743200" cy="365125"/>
          </a:xfrm>
          <a:prstGeom prst="rect">
            <a:avLst/>
          </a:prstGeom>
        </p:spPr>
        <p:txBody>
          <a:bodyPr/>
          <a:lstStyle>
            <a:lvl1pPr algn="r">
              <a:defRPr b="0" i="0">
                <a:solidFill>
                  <a:srgbClr val="12364A"/>
                </a:solidFill>
                <a:latin typeface="Helvetica Neue Light" panose="02000403000000020004" pitchFamily="2" charset="0"/>
                <a:ea typeface="Helvetica Neue Light" panose="02000403000000020004" pitchFamily="2" charset="0"/>
              </a:defRPr>
            </a:lvl1pPr>
          </a:lstStyle>
          <a:p>
            <a:endParaRPr lang="en-US"/>
          </a:p>
        </p:txBody>
      </p:sp>
      <p:pic>
        <p:nvPicPr>
          <p:cNvPr id="20" name="Picture 19">
            <a:extLst>
              <a:ext uri="{FF2B5EF4-FFF2-40B4-BE49-F238E27FC236}">
                <a16:creationId xmlns:a16="http://schemas.microsoft.com/office/drawing/2014/main" id="{B0CB1832-AF9D-684C-A729-E6BE0151219D}"/>
              </a:ext>
            </a:extLst>
          </p:cNvPr>
          <p:cNvPicPr>
            <a:picLocks noChangeAspect="1"/>
          </p:cNvPicPr>
          <p:nvPr userDrawn="1"/>
        </p:nvPicPr>
        <p:blipFill rotWithShape="1">
          <a:blip r:embed="rId2"/>
          <a:srcRect l="-2678" t="-1958" r="-2898" b="-2672"/>
          <a:stretch/>
        </p:blipFill>
        <p:spPr>
          <a:xfrm>
            <a:off x="352696" y="5873750"/>
            <a:ext cx="660129" cy="657225"/>
          </a:xfrm>
          <a:prstGeom prst="rect">
            <a:avLst/>
          </a:prstGeom>
        </p:spPr>
      </p:pic>
      <p:sp>
        <p:nvSpPr>
          <p:cNvPr id="21" name="Slide Number Placeholder 5">
            <a:extLst>
              <a:ext uri="{FF2B5EF4-FFF2-40B4-BE49-F238E27FC236}">
                <a16:creationId xmlns:a16="http://schemas.microsoft.com/office/drawing/2014/main" id="{E38E6BCD-E12D-B342-8C1D-DB40271A4BD4}"/>
              </a:ext>
            </a:extLst>
          </p:cNvPr>
          <p:cNvSpPr txBox="1">
            <a:spLocks/>
          </p:cNvSpPr>
          <p:nvPr userDrawn="1"/>
        </p:nvSpPr>
        <p:spPr>
          <a:xfrm>
            <a:off x="424507" y="6015802"/>
            <a:ext cx="518400" cy="365124"/>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2364A"/>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AB2E9C-1E1F-E543-B63B-F30036088532}" type="slidenum">
              <a:rPr lang="en-US" b="0" i="0" smtClean="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pPr/>
              <a:t>‹#›</a:t>
            </a:fld>
            <a:endParaRPr lang="en-US"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22" name="Picture 21">
            <a:extLst>
              <a:ext uri="{FF2B5EF4-FFF2-40B4-BE49-F238E27FC236}">
                <a16:creationId xmlns:a16="http://schemas.microsoft.com/office/drawing/2014/main" id="{99C6250A-4DB6-7E47-8FC0-163CEE6B4477}"/>
              </a:ext>
            </a:extLst>
          </p:cNvPr>
          <p:cNvPicPr>
            <a:picLocks noChangeAspect="1"/>
          </p:cNvPicPr>
          <p:nvPr userDrawn="1"/>
        </p:nvPicPr>
        <p:blipFill rotWithShape="1">
          <a:blip r:embed="rId3"/>
          <a:srcRect l="14190" t="11895" r="14651" b="12873"/>
          <a:stretch/>
        </p:blipFill>
        <p:spPr>
          <a:xfrm>
            <a:off x="10232612" y="343078"/>
            <a:ext cx="1606692" cy="1201791"/>
          </a:xfrm>
          <a:prstGeom prst="rect">
            <a:avLst/>
          </a:prstGeom>
        </p:spPr>
      </p:pic>
      <p:grpSp>
        <p:nvGrpSpPr>
          <p:cNvPr id="32" name="Group 31">
            <a:extLst>
              <a:ext uri="{FF2B5EF4-FFF2-40B4-BE49-F238E27FC236}">
                <a16:creationId xmlns:a16="http://schemas.microsoft.com/office/drawing/2014/main" id="{E2C58689-6790-F54B-B245-17A894C92F1C}"/>
              </a:ext>
            </a:extLst>
          </p:cNvPr>
          <p:cNvGrpSpPr/>
          <p:nvPr userDrawn="1"/>
        </p:nvGrpSpPr>
        <p:grpSpPr>
          <a:xfrm>
            <a:off x="1309499" y="2784143"/>
            <a:ext cx="10457994" cy="0"/>
            <a:chOff x="1309499" y="2756848"/>
            <a:chExt cx="10457994" cy="0"/>
          </a:xfrm>
        </p:grpSpPr>
        <p:cxnSp>
          <p:nvCxnSpPr>
            <p:cNvPr id="24" name="Straight Connector 23">
              <a:extLst>
                <a:ext uri="{FF2B5EF4-FFF2-40B4-BE49-F238E27FC236}">
                  <a16:creationId xmlns:a16="http://schemas.microsoft.com/office/drawing/2014/main" id="{5D08DC34-4A56-1142-B35C-37A892469C10}"/>
                </a:ext>
              </a:extLst>
            </p:cNvPr>
            <p:cNvCxnSpPr>
              <a:cxnSpLocks/>
            </p:cNvCxnSpPr>
            <p:nvPr userDrawn="1"/>
          </p:nvCxnSpPr>
          <p:spPr>
            <a:xfrm>
              <a:off x="3835021" y="2756848"/>
              <a:ext cx="7932472" cy="0"/>
            </a:xfrm>
            <a:prstGeom prst="line">
              <a:avLst/>
            </a:prstGeom>
            <a:ln>
              <a:solidFill>
                <a:srgbClr val="12364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4174F1-9D86-F14D-B8B8-BEB6A32DFC6C}"/>
                </a:ext>
              </a:extLst>
            </p:cNvPr>
            <p:cNvCxnSpPr>
              <a:cxnSpLocks/>
            </p:cNvCxnSpPr>
            <p:nvPr userDrawn="1"/>
          </p:nvCxnSpPr>
          <p:spPr>
            <a:xfrm>
              <a:off x="1309499" y="2756848"/>
              <a:ext cx="25255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79170147-C98E-4C43-B336-48F40C362913}"/>
              </a:ext>
            </a:extLst>
          </p:cNvPr>
          <p:cNvGrpSpPr/>
          <p:nvPr userDrawn="1"/>
        </p:nvGrpSpPr>
        <p:grpSpPr>
          <a:xfrm>
            <a:off x="1309499" y="3649637"/>
            <a:ext cx="10457994" cy="0"/>
            <a:chOff x="1309499" y="2756848"/>
            <a:chExt cx="10457994" cy="0"/>
          </a:xfrm>
        </p:grpSpPr>
        <p:cxnSp>
          <p:nvCxnSpPr>
            <p:cNvPr id="34" name="Straight Connector 33">
              <a:extLst>
                <a:ext uri="{FF2B5EF4-FFF2-40B4-BE49-F238E27FC236}">
                  <a16:creationId xmlns:a16="http://schemas.microsoft.com/office/drawing/2014/main" id="{E3292BE1-89A8-5C42-AB12-D3D11C35E777}"/>
                </a:ext>
              </a:extLst>
            </p:cNvPr>
            <p:cNvCxnSpPr>
              <a:cxnSpLocks/>
            </p:cNvCxnSpPr>
            <p:nvPr userDrawn="1"/>
          </p:nvCxnSpPr>
          <p:spPr>
            <a:xfrm>
              <a:off x="3835021" y="2756848"/>
              <a:ext cx="7932472" cy="0"/>
            </a:xfrm>
            <a:prstGeom prst="line">
              <a:avLst/>
            </a:prstGeom>
            <a:ln>
              <a:solidFill>
                <a:srgbClr val="12364A"/>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81CC8A3-764F-4449-895E-EF60F378E4CC}"/>
                </a:ext>
              </a:extLst>
            </p:cNvPr>
            <p:cNvCxnSpPr>
              <a:cxnSpLocks/>
            </p:cNvCxnSpPr>
            <p:nvPr userDrawn="1"/>
          </p:nvCxnSpPr>
          <p:spPr>
            <a:xfrm>
              <a:off x="1309499" y="2756848"/>
              <a:ext cx="25255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0F2F6CDD-4874-EC47-ACE0-A539234387D1}"/>
              </a:ext>
            </a:extLst>
          </p:cNvPr>
          <p:cNvGrpSpPr/>
          <p:nvPr userDrawn="1"/>
        </p:nvGrpSpPr>
        <p:grpSpPr>
          <a:xfrm>
            <a:off x="1309499" y="4497646"/>
            <a:ext cx="10457994" cy="0"/>
            <a:chOff x="1309499" y="2756848"/>
            <a:chExt cx="10457994" cy="0"/>
          </a:xfrm>
        </p:grpSpPr>
        <p:cxnSp>
          <p:nvCxnSpPr>
            <p:cNvPr id="37" name="Straight Connector 36">
              <a:extLst>
                <a:ext uri="{FF2B5EF4-FFF2-40B4-BE49-F238E27FC236}">
                  <a16:creationId xmlns:a16="http://schemas.microsoft.com/office/drawing/2014/main" id="{CCDF5D73-1D1D-B845-8058-03A646A4647A}"/>
                </a:ext>
              </a:extLst>
            </p:cNvPr>
            <p:cNvCxnSpPr>
              <a:cxnSpLocks/>
            </p:cNvCxnSpPr>
            <p:nvPr userDrawn="1"/>
          </p:nvCxnSpPr>
          <p:spPr>
            <a:xfrm>
              <a:off x="3835021" y="2756848"/>
              <a:ext cx="7932472" cy="0"/>
            </a:xfrm>
            <a:prstGeom prst="line">
              <a:avLst/>
            </a:prstGeom>
            <a:ln>
              <a:solidFill>
                <a:srgbClr val="12364A"/>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8C576F5-98C6-FD46-B026-5983847831B8}"/>
                </a:ext>
              </a:extLst>
            </p:cNvPr>
            <p:cNvCxnSpPr>
              <a:cxnSpLocks/>
            </p:cNvCxnSpPr>
            <p:nvPr userDrawn="1"/>
          </p:nvCxnSpPr>
          <p:spPr>
            <a:xfrm>
              <a:off x="1309499" y="2756848"/>
              <a:ext cx="25255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2403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p:cNvSpPr>
            <a:spLocks noGrp="1"/>
          </p:cNvSpPr>
          <p:nvPr>
            <p:ph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889388338"/>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losing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673155-7E32-DE4F-BB95-A1757BFF2A6B}"/>
              </a:ext>
            </a:extLst>
          </p:cNvPr>
          <p:cNvSpPr/>
          <p:nvPr/>
        </p:nvSpPr>
        <p:spPr>
          <a:xfrm>
            <a:off x="0" y="0"/>
            <a:ext cx="12191999" cy="6857999"/>
          </a:xfrm>
          <a:prstGeom prst="rect">
            <a:avLst/>
          </a:prstGeom>
          <a:solidFill>
            <a:srgbClr val="1236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303CEA8-1337-EA4E-99E7-E7BD8F9E3BE5}"/>
              </a:ext>
            </a:extLst>
          </p:cNvPr>
          <p:cNvPicPr>
            <a:picLocks noChangeAspect="1"/>
          </p:cNvPicPr>
          <p:nvPr/>
        </p:nvPicPr>
        <p:blipFill rotWithShape="1">
          <a:blip r:embed="rId2"/>
          <a:srcRect l="-1354" t="-1379" r="-1646" b="-1999"/>
          <a:stretch/>
        </p:blipFill>
        <p:spPr>
          <a:xfrm>
            <a:off x="1454367" y="2128005"/>
            <a:ext cx="3494978" cy="2601989"/>
          </a:xfrm>
          <a:prstGeom prst="rect">
            <a:avLst/>
          </a:prstGeom>
        </p:spPr>
      </p:pic>
      <p:cxnSp>
        <p:nvCxnSpPr>
          <p:cNvPr id="9" name="Straight Connector 8">
            <a:extLst>
              <a:ext uri="{FF2B5EF4-FFF2-40B4-BE49-F238E27FC236}">
                <a16:creationId xmlns:a16="http://schemas.microsoft.com/office/drawing/2014/main" id="{F2854104-B0B1-3A40-8250-14FA88BDC10A}"/>
              </a:ext>
            </a:extLst>
          </p:cNvPr>
          <p:cNvCxnSpPr/>
          <p:nvPr/>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E2D3B99-11EC-2944-AFC2-CB7083978341}"/>
              </a:ext>
            </a:extLst>
          </p:cNvPr>
          <p:cNvCxnSpPr/>
          <p:nvPr/>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42576D-DA6E-F04A-8C8E-3F8409D8D2B0}"/>
              </a:ext>
            </a:extLst>
          </p:cNvPr>
          <p:cNvCxnSpPr>
            <a:cxnSpLocks/>
          </p:cNvCxnSpPr>
          <p:nvPr/>
        </p:nvCxnSpPr>
        <p:spPr>
          <a:xfrm>
            <a:off x="5374543" y="1797141"/>
            <a:ext cx="0" cy="3621167"/>
          </a:xfrm>
          <a:prstGeom prst="line">
            <a:avLst/>
          </a:prstGeom>
          <a:ln>
            <a:solidFill>
              <a:schemeClr val="bg1">
                <a:lumMod val="85000"/>
                <a:alpha val="2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23CAFF8-4163-524B-9A7F-9F6A14DC8A6E}"/>
              </a:ext>
            </a:extLst>
          </p:cNvPr>
          <p:cNvSpPr>
            <a:spLocks noGrp="1"/>
          </p:cNvSpPr>
          <p:nvPr>
            <p:ph type="body" sz="quarter" idx="10" hasCustomPrompt="1"/>
          </p:nvPr>
        </p:nvSpPr>
        <p:spPr>
          <a:xfrm>
            <a:off x="5680075" y="2521702"/>
            <a:ext cx="5881688" cy="741045"/>
          </a:xfrm>
        </p:spPr>
        <p:txBody>
          <a:bodyPr>
            <a:normAutofit/>
          </a:bodyPr>
          <a:lstStyle>
            <a:lvl1pPr marL="0" indent="0">
              <a:buNone/>
              <a:defRPr sz="4800">
                <a:solidFill>
                  <a:schemeClr val="bg1"/>
                </a:solidFill>
              </a:defRPr>
            </a:lvl1pPr>
          </a:lstStyle>
          <a:p>
            <a:pPr lvl="0"/>
            <a:r>
              <a:rPr lang="en-US"/>
              <a:t>Name </a:t>
            </a:r>
          </a:p>
        </p:txBody>
      </p:sp>
      <p:sp>
        <p:nvSpPr>
          <p:cNvPr id="14" name="Text Placeholder 12">
            <a:extLst>
              <a:ext uri="{FF2B5EF4-FFF2-40B4-BE49-F238E27FC236}">
                <a16:creationId xmlns:a16="http://schemas.microsoft.com/office/drawing/2014/main" id="{B1800102-6449-A444-BFBF-14A132FB16EC}"/>
              </a:ext>
            </a:extLst>
          </p:cNvPr>
          <p:cNvSpPr>
            <a:spLocks noGrp="1"/>
          </p:cNvSpPr>
          <p:nvPr>
            <p:ph type="body" sz="quarter" idx="11" hasCustomPrompt="1"/>
          </p:nvPr>
        </p:nvSpPr>
        <p:spPr>
          <a:xfrm>
            <a:off x="5680075" y="3262747"/>
            <a:ext cx="5881688" cy="488605"/>
          </a:xfrm>
        </p:spPr>
        <p:txBody>
          <a:bodyPr>
            <a:normAutofit/>
          </a:bodyPr>
          <a:lstStyle>
            <a:lvl1pPr marL="0" indent="0">
              <a:buNone/>
              <a:defRPr sz="2800">
                <a:solidFill>
                  <a:srgbClr val="9BD4E0"/>
                </a:solidFill>
              </a:defRPr>
            </a:lvl1pPr>
          </a:lstStyle>
          <a:p>
            <a:pPr lvl="0"/>
            <a:r>
              <a:rPr lang="en-US"/>
              <a:t>Title  </a:t>
            </a:r>
          </a:p>
        </p:txBody>
      </p:sp>
      <p:sp>
        <p:nvSpPr>
          <p:cNvPr id="16" name="Text Placeholder 12">
            <a:extLst>
              <a:ext uri="{FF2B5EF4-FFF2-40B4-BE49-F238E27FC236}">
                <a16:creationId xmlns:a16="http://schemas.microsoft.com/office/drawing/2014/main" id="{3AB243A9-6DE4-B545-945D-D7A5B0CB5EC2}"/>
              </a:ext>
            </a:extLst>
          </p:cNvPr>
          <p:cNvSpPr>
            <a:spLocks noGrp="1"/>
          </p:cNvSpPr>
          <p:nvPr>
            <p:ph type="body" sz="quarter" idx="12" hasCustomPrompt="1"/>
          </p:nvPr>
        </p:nvSpPr>
        <p:spPr>
          <a:xfrm>
            <a:off x="5680075" y="3776316"/>
            <a:ext cx="5881688" cy="604031"/>
          </a:xfrm>
        </p:spPr>
        <p:txBody>
          <a:bodyPr>
            <a:noAutofit/>
          </a:bodyPr>
          <a:lstStyle>
            <a:lvl1pPr marL="0" indent="0">
              <a:buNone/>
              <a:defRPr sz="1400">
                <a:solidFill>
                  <a:schemeClr val="bg1"/>
                </a:solidFill>
              </a:defRPr>
            </a:lvl1pPr>
          </a:lstStyle>
          <a:p>
            <a:pPr lvl="0"/>
            <a:r>
              <a:rPr lang="en-US"/>
              <a:t>Email Address</a:t>
            </a:r>
          </a:p>
          <a:p>
            <a:pPr lvl="0"/>
            <a:r>
              <a:rPr lang="en-US"/>
              <a:t>Phone Number </a:t>
            </a:r>
          </a:p>
        </p:txBody>
      </p:sp>
    </p:spTree>
    <p:extLst>
      <p:ext uri="{BB962C8B-B14F-4D97-AF65-F5344CB8AC3E}">
        <p14:creationId xmlns:p14="http://schemas.microsoft.com/office/powerpoint/2010/main" val="40522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image &amp; white log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945DB45-F1BE-7247-B6F7-D465AFA47E1A}"/>
              </a:ext>
            </a:extLst>
          </p:cNvPr>
          <p:cNvSpPr>
            <a:spLocks noGrp="1"/>
          </p:cNvSpPr>
          <p:nvPr>
            <p:ph type="pic" sz="quarter" idx="10"/>
          </p:nvPr>
        </p:nvSpPr>
        <p:spPr>
          <a:xfrm>
            <a:off x="0" y="0"/>
            <a:ext cx="12192000" cy="6858000"/>
          </a:xfrm>
        </p:spPr>
        <p:txBody>
          <a:bodyPr/>
          <a:lstStyle/>
          <a:p>
            <a:r>
              <a:rPr lang="en-GB"/>
              <a:t>Click icon to add picture</a:t>
            </a:r>
            <a:endParaRPr lang="en-US"/>
          </a:p>
        </p:txBody>
      </p:sp>
      <p:pic>
        <p:nvPicPr>
          <p:cNvPr id="9" name="Picture 8">
            <a:extLst>
              <a:ext uri="{FF2B5EF4-FFF2-40B4-BE49-F238E27FC236}">
                <a16:creationId xmlns:a16="http://schemas.microsoft.com/office/drawing/2014/main" id="{C6217BEE-2150-5948-9764-F021791A7732}"/>
              </a:ext>
            </a:extLst>
          </p:cNvPr>
          <p:cNvPicPr>
            <a:picLocks noChangeAspect="1"/>
          </p:cNvPicPr>
          <p:nvPr userDrawn="1"/>
        </p:nvPicPr>
        <p:blipFill rotWithShape="1">
          <a:blip r:embed="rId2"/>
          <a:srcRect l="14295" t="11552" r="14143" b="11044"/>
          <a:stretch/>
        </p:blipFill>
        <p:spPr>
          <a:xfrm>
            <a:off x="4662983" y="468824"/>
            <a:ext cx="2866031" cy="2190597"/>
          </a:xfrm>
          <a:prstGeom prst="rect">
            <a:avLst/>
          </a:prstGeom>
        </p:spPr>
      </p:pic>
      <p:sp>
        <p:nvSpPr>
          <p:cNvPr id="2" name="Title 1">
            <a:extLst>
              <a:ext uri="{FF2B5EF4-FFF2-40B4-BE49-F238E27FC236}">
                <a16:creationId xmlns:a16="http://schemas.microsoft.com/office/drawing/2014/main" id="{E9D7FE87-ADCE-7043-A77D-9D574AF292E1}"/>
              </a:ext>
            </a:extLst>
          </p:cNvPr>
          <p:cNvSpPr>
            <a:spLocks noGrp="1"/>
          </p:cNvSpPr>
          <p:nvPr>
            <p:ph type="ctrTitle" hasCustomPrompt="1"/>
          </p:nvPr>
        </p:nvSpPr>
        <p:spPr>
          <a:xfrm>
            <a:off x="1524000" y="3128244"/>
            <a:ext cx="9144000" cy="1006475"/>
          </a:xfrm>
          <a:prstGeom prst="rect">
            <a:avLst/>
          </a:prstGeom>
        </p:spPr>
        <p:txBody>
          <a:bodyPr anchor="b"/>
          <a:lstStyle>
            <a:lvl1pPr algn="ctr">
              <a:defRPr sz="6000" b="1" i="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Title</a:t>
            </a:r>
            <a:endParaRPr lang="en-US"/>
          </a:p>
        </p:txBody>
      </p:sp>
      <p:sp>
        <p:nvSpPr>
          <p:cNvPr id="3" name="Subtitle 2">
            <a:extLst>
              <a:ext uri="{FF2B5EF4-FFF2-40B4-BE49-F238E27FC236}">
                <a16:creationId xmlns:a16="http://schemas.microsoft.com/office/drawing/2014/main" id="{358FAB6B-85F5-D04E-8EBA-07092DC3ADB1}"/>
              </a:ext>
            </a:extLst>
          </p:cNvPr>
          <p:cNvSpPr>
            <a:spLocks noGrp="1"/>
          </p:cNvSpPr>
          <p:nvPr>
            <p:ph type="subTitle" idx="1" hasCustomPrompt="1"/>
          </p:nvPr>
        </p:nvSpPr>
        <p:spPr>
          <a:xfrm>
            <a:off x="1524000" y="4226795"/>
            <a:ext cx="9144000" cy="365125"/>
          </a:xfrm>
          <a:prstGeom prst="rect">
            <a:avLst/>
          </a:prstGeom>
        </p:spPr>
        <p:txBody>
          <a:bodyPr/>
          <a:lstStyle>
            <a:lvl1pPr marL="0" indent="0" algn="ctr">
              <a:buNone/>
              <a:defRPr sz="24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endParaRPr lang="en-US"/>
          </a:p>
        </p:txBody>
      </p:sp>
    </p:spTree>
    <p:extLst>
      <p:ext uri="{BB962C8B-B14F-4D97-AF65-F5344CB8AC3E}">
        <p14:creationId xmlns:p14="http://schemas.microsoft.com/office/powerpoint/2010/main" val="147968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lu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F17BDF-20BC-2147-A72E-CDC2EC55CE98}"/>
              </a:ext>
            </a:extLst>
          </p:cNvPr>
          <p:cNvSpPr/>
          <p:nvPr userDrawn="1"/>
        </p:nvSpPr>
        <p:spPr>
          <a:xfrm>
            <a:off x="0" y="0"/>
            <a:ext cx="12191999" cy="6857999"/>
          </a:xfrm>
          <a:prstGeom prst="rect">
            <a:avLst/>
          </a:prstGeom>
          <a:solidFill>
            <a:srgbClr val="1236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D03255A-32F5-A346-A329-AD8C5387FAD2}"/>
              </a:ext>
            </a:extLst>
          </p:cNvPr>
          <p:cNvPicPr>
            <a:picLocks noChangeAspect="1"/>
          </p:cNvPicPr>
          <p:nvPr userDrawn="1"/>
        </p:nvPicPr>
        <p:blipFill rotWithShape="1">
          <a:blip r:embed="rId2"/>
          <a:srcRect l="-1354" t="-1379" r="-1646" b="-1999"/>
          <a:stretch/>
        </p:blipFill>
        <p:spPr>
          <a:xfrm>
            <a:off x="412732" y="506208"/>
            <a:ext cx="2841969" cy="2115828"/>
          </a:xfrm>
          <a:prstGeom prst="rect">
            <a:avLst/>
          </a:prstGeom>
        </p:spPr>
      </p:pic>
      <p:sp>
        <p:nvSpPr>
          <p:cNvPr id="11" name="Title 1">
            <a:extLst>
              <a:ext uri="{FF2B5EF4-FFF2-40B4-BE49-F238E27FC236}">
                <a16:creationId xmlns:a16="http://schemas.microsoft.com/office/drawing/2014/main" id="{6599D3D1-19F6-4C4D-96E6-8713A6E4EBA7}"/>
              </a:ext>
            </a:extLst>
          </p:cNvPr>
          <p:cNvSpPr>
            <a:spLocks noGrp="1"/>
          </p:cNvSpPr>
          <p:nvPr>
            <p:ph type="ctrTitle" hasCustomPrompt="1"/>
          </p:nvPr>
        </p:nvSpPr>
        <p:spPr>
          <a:xfrm>
            <a:off x="1524000" y="3128244"/>
            <a:ext cx="9144000" cy="1006475"/>
          </a:xfrm>
          <a:prstGeom prst="rect">
            <a:avLst/>
          </a:prstGeom>
        </p:spPr>
        <p:txBody>
          <a:bodyPr anchor="b"/>
          <a:lstStyle>
            <a:lvl1pPr algn="ctr">
              <a:defRPr sz="6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Title</a:t>
            </a:r>
            <a:endParaRPr lang="en-US"/>
          </a:p>
        </p:txBody>
      </p:sp>
      <p:sp>
        <p:nvSpPr>
          <p:cNvPr id="13" name="Subtitle 2">
            <a:extLst>
              <a:ext uri="{FF2B5EF4-FFF2-40B4-BE49-F238E27FC236}">
                <a16:creationId xmlns:a16="http://schemas.microsoft.com/office/drawing/2014/main" id="{244C68D3-B4F6-3147-9E8D-C075C265B657}"/>
              </a:ext>
            </a:extLst>
          </p:cNvPr>
          <p:cNvSpPr>
            <a:spLocks noGrp="1"/>
          </p:cNvSpPr>
          <p:nvPr>
            <p:ph type="subTitle" idx="1" hasCustomPrompt="1"/>
          </p:nvPr>
        </p:nvSpPr>
        <p:spPr>
          <a:xfrm>
            <a:off x="1524000" y="4226795"/>
            <a:ext cx="9144000" cy="365125"/>
          </a:xfrm>
          <a:prstGeom prst="rect">
            <a:avLst/>
          </a:prstGeom>
        </p:spPr>
        <p:txBody>
          <a:bodyPr/>
          <a:lstStyle>
            <a:lvl1pPr marL="0" indent="0" algn="ctr">
              <a:buNone/>
              <a:defRPr sz="24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endParaRPr lang="en-US"/>
          </a:p>
        </p:txBody>
      </p:sp>
    </p:spTree>
    <p:extLst>
      <p:ext uri="{BB962C8B-B14F-4D97-AF65-F5344CB8AC3E}">
        <p14:creationId xmlns:p14="http://schemas.microsoft.com/office/powerpoint/2010/main" val="260850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hit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7A039C-BCCE-4342-B086-DD8BC0297133}"/>
              </a:ext>
            </a:extLst>
          </p:cNvPr>
          <p:cNvPicPr>
            <a:picLocks noChangeAspect="1"/>
          </p:cNvPicPr>
          <p:nvPr userDrawn="1"/>
        </p:nvPicPr>
        <p:blipFill rotWithShape="1">
          <a:blip r:embed="rId2"/>
          <a:srcRect l="14190" t="11895" r="14651" b="12873"/>
          <a:stretch/>
        </p:blipFill>
        <p:spPr>
          <a:xfrm>
            <a:off x="404799" y="462338"/>
            <a:ext cx="2887329" cy="2159697"/>
          </a:xfrm>
          <a:prstGeom prst="rect">
            <a:avLst/>
          </a:prstGeom>
        </p:spPr>
      </p:pic>
      <p:sp>
        <p:nvSpPr>
          <p:cNvPr id="11" name="Title 1">
            <a:extLst>
              <a:ext uri="{FF2B5EF4-FFF2-40B4-BE49-F238E27FC236}">
                <a16:creationId xmlns:a16="http://schemas.microsoft.com/office/drawing/2014/main" id="{EDE8E515-B1C9-054E-BA0C-5544ACBB8EB5}"/>
              </a:ext>
            </a:extLst>
          </p:cNvPr>
          <p:cNvSpPr>
            <a:spLocks noGrp="1"/>
          </p:cNvSpPr>
          <p:nvPr>
            <p:ph type="ctrTitle" hasCustomPrompt="1"/>
          </p:nvPr>
        </p:nvSpPr>
        <p:spPr>
          <a:xfrm>
            <a:off x="1524000" y="3128244"/>
            <a:ext cx="9144000" cy="1006475"/>
          </a:xfrm>
          <a:prstGeom prst="rect">
            <a:avLst/>
          </a:prstGeom>
        </p:spPr>
        <p:txBody>
          <a:bodyPr anchor="b"/>
          <a:lstStyle>
            <a:lvl1pPr algn="ctr">
              <a:defRPr sz="6000" b="1" i="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Title</a:t>
            </a:r>
            <a:endParaRPr lang="en-US"/>
          </a:p>
        </p:txBody>
      </p:sp>
      <p:sp>
        <p:nvSpPr>
          <p:cNvPr id="12" name="Subtitle 2">
            <a:extLst>
              <a:ext uri="{FF2B5EF4-FFF2-40B4-BE49-F238E27FC236}">
                <a16:creationId xmlns:a16="http://schemas.microsoft.com/office/drawing/2014/main" id="{2D3E6ADF-BDB9-8643-A253-A75697FC41BE}"/>
              </a:ext>
            </a:extLst>
          </p:cNvPr>
          <p:cNvSpPr>
            <a:spLocks noGrp="1"/>
          </p:cNvSpPr>
          <p:nvPr>
            <p:ph type="subTitle" idx="1" hasCustomPrompt="1"/>
          </p:nvPr>
        </p:nvSpPr>
        <p:spPr>
          <a:xfrm>
            <a:off x="1524000" y="4226795"/>
            <a:ext cx="9144000" cy="365125"/>
          </a:xfrm>
          <a:prstGeom prst="rect">
            <a:avLst/>
          </a:prstGeom>
        </p:spPr>
        <p:txBody>
          <a:bodyPr/>
          <a:lstStyle>
            <a:lvl1pPr marL="0" indent="0" algn="ctr">
              <a:buNone/>
              <a:defRPr sz="24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endParaRPr lang="en-US"/>
          </a:p>
        </p:txBody>
      </p:sp>
    </p:spTree>
    <p:extLst>
      <p:ext uri="{BB962C8B-B14F-4D97-AF65-F5344CB8AC3E}">
        <p14:creationId xmlns:p14="http://schemas.microsoft.com/office/powerpoint/2010/main" val="37142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u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F17BDF-20BC-2147-A72E-CDC2EC55CE98}"/>
              </a:ext>
            </a:extLst>
          </p:cNvPr>
          <p:cNvSpPr/>
          <p:nvPr userDrawn="1"/>
        </p:nvSpPr>
        <p:spPr>
          <a:xfrm>
            <a:off x="0" y="0"/>
            <a:ext cx="12191999" cy="6857999"/>
          </a:xfrm>
          <a:prstGeom prst="rect">
            <a:avLst/>
          </a:prstGeom>
          <a:solidFill>
            <a:srgbClr val="1236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58F78E9-FA3A-D24F-91AD-B632D3FB5F1F}"/>
              </a:ext>
            </a:extLst>
          </p:cNvPr>
          <p:cNvPicPr>
            <a:picLocks noChangeAspect="1"/>
          </p:cNvPicPr>
          <p:nvPr userDrawn="1"/>
        </p:nvPicPr>
        <p:blipFill rotWithShape="1">
          <a:blip r:embed="rId2"/>
          <a:srcRect l="-1354" t="-1379" r="-1646" b="-1999"/>
          <a:stretch/>
        </p:blipFill>
        <p:spPr>
          <a:xfrm>
            <a:off x="8863557" y="506208"/>
            <a:ext cx="2841969" cy="2115828"/>
          </a:xfrm>
          <a:prstGeom prst="rect">
            <a:avLst/>
          </a:prstGeom>
        </p:spPr>
      </p:pic>
      <p:sp>
        <p:nvSpPr>
          <p:cNvPr id="11" name="Title 1">
            <a:extLst>
              <a:ext uri="{FF2B5EF4-FFF2-40B4-BE49-F238E27FC236}">
                <a16:creationId xmlns:a16="http://schemas.microsoft.com/office/drawing/2014/main" id="{77F02F92-6A39-F649-8080-7BD7BB047693}"/>
              </a:ext>
            </a:extLst>
          </p:cNvPr>
          <p:cNvSpPr>
            <a:spLocks noGrp="1"/>
          </p:cNvSpPr>
          <p:nvPr>
            <p:ph type="ctrTitle" hasCustomPrompt="1"/>
          </p:nvPr>
        </p:nvSpPr>
        <p:spPr>
          <a:xfrm>
            <a:off x="1524000" y="3128244"/>
            <a:ext cx="9144000" cy="1006475"/>
          </a:xfrm>
          <a:prstGeom prst="rect">
            <a:avLst/>
          </a:prstGeom>
        </p:spPr>
        <p:txBody>
          <a:bodyPr anchor="b"/>
          <a:lstStyle>
            <a:lvl1pPr algn="ctr">
              <a:defRPr sz="6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Title</a:t>
            </a:r>
            <a:endParaRPr lang="en-US"/>
          </a:p>
        </p:txBody>
      </p:sp>
      <p:sp>
        <p:nvSpPr>
          <p:cNvPr id="13" name="Subtitle 2">
            <a:extLst>
              <a:ext uri="{FF2B5EF4-FFF2-40B4-BE49-F238E27FC236}">
                <a16:creationId xmlns:a16="http://schemas.microsoft.com/office/drawing/2014/main" id="{681B5C59-3C1A-5248-AFFF-7EFB5D655474}"/>
              </a:ext>
            </a:extLst>
          </p:cNvPr>
          <p:cNvSpPr>
            <a:spLocks noGrp="1"/>
          </p:cNvSpPr>
          <p:nvPr>
            <p:ph type="subTitle" idx="1" hasCustomPrompt="1"/>
          </p:nvPr>
        </p:nvSpPr>
        <p:spPr>
          <a:xfrm>
            <a:off x="1524000" y="4226795"/>
            <a:ext cx="9144000" cy="365125"/>
          </a:xfrm>
          <a:prstGeom prst="rect">
            <a:avLst/>
          </a:prstGeom>
        </p:spPr>
        <p:txBody>
          <a:bodyPr/>
          <a:lstStyle>
            <a:lvl1pPr marL="0" indent="0" algn="ctr">
              <a:buNone/>
              <a:defRPr sz="24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endParaRPr lang="en-US"/>
          </a:p>
        </p:txBody>
      </p:sp>
    </p:spTree>
    <p:extLst>
      <p:ext uri="{BB962C8B-B14F-4D97-AF65-F5344CB8AC3E}">
        <p14:creationId xmlns:p14="http://schemas.microsoft.com/office/powerpoint/2010/main" val="216793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white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14B46-544B-7747-B177-DB45D8D4239F}"/>
              </a:ext>
            </a:extLst>
          </p:cNvPr>
          <p:cNvPicPr>
            <a:picLocks noChangeAspect="1"/>
          </p:cNvPicPr>
          <p:nvPr userDrawn="1"/>
        </p:nvPicPr>
        <p:blipFill rotWithShape="1">
          <a:blip r:embed="rId2"/>
          <a:srcRect l="14190" t="11895" r="14651" b="12873"/>
          <a:stretch/>
        </p:blipFill>
        <p:spPr>
          <a:xfrm>
            <a:off x="8840876" y="462338"/>
            <a:ext cx="2887329" cy="2159697"/>
          </a:xfrm>
          <a:prstGeom prst="rect">
            <a:avLst/>
          </a:prstGeom>
        </p:spPr>
      </p:pic>
      <p:sp>
        <p:nvSpPr>
          <p:cNvPr id="11" name="Title 1">
            <a:extLst>
              <a:ext uri="{FF2B5EF4-FFF2-40B4-BE49-F238E27FC236}">
                <a16:creationId xmlns:a16="http://schemas.microsoft.com/office/drawing/2014/main" id="{1B3C33BD-0523-3048-9B7A-74A4E3713E5C}"/>
              </a:ext>
            </a:extLst>
          </p:cNvPr>
          <p:cNvSpPr>
            <a:spLocks noGrp="1"/>
          </p:cNvSpPr>
          <p:nvPr>
            <p:ph type="ctrTitle" hasCustomPrompt="1"/>
          </p:nvPr>
        </p:nvSpPr>
        <p:spPr>
          <a:xfrm>
            <a:off x="1524000" y="3128244"/>
            <a:ext cx="9144000" cy="1006475"/>
          </a:xfrm>
          <a:prstGeom prst="rect">
            <a:avLst/>
          </a:prstGeom>
        </p:spPr>
        <p:txBody>
          <a:bodyPr anchor="b"/>
          <a:lstStyle>
            <a:lvl1pPr algn="ctr">
              <a:defRPr sz="6000" b="1" i="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Title</a:t>
            </a:r>
            <a:endParaRPr lang="en-US"/>
          </a:p>
        </p:txBody>
      </p:sp>
      <p:sp>
        <p:nvSpPr>
          <p:cNvPr id="12" name="Subtitle 2">
            <a:extLst>
              <a:ext uri="{FF2B5EF4-FFF2-40B4-BE49-F238E27FC236}">
                <a16:creationId xmlns:a16="http://schemas.microsoft.com/office/drawing/2014/main" id="{919E8567-D97B-7146-885B-5AE9DDB9EA56}"/>
              </a:ext>
            </a:extLst>
          </p:cNvPr>
          <p:cNvSpPr>
            <a:spLocks noGrp="1"/>
          </p:cNvSpPr>
          <p:nvPr>
            <p:ph type="subTitle" idx="1" hasCustomPrompt="1"/>
          </p:nvPr>
        </p:nvSpPr>
        <p:spPr>
          <a:xfrm>
            <a:off x="1524000" y="4226795"/>
            <a:ext cx="9144000" cy="365125"/>
          </a:xfrm>
          <a:prstGeom prst="rect">
            <a:avLst/>
          </a:prstGeom>
        </p:spPr>
        <p:txBody>
          <a:bodyPr/>
          <a:lstStyle>
            <a:lvl1pPr marL="0" indent="0" algn="ctr">
              <a:buNone/>
              <a:defRPr sz="24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endParaRPr lang="en-US"/>
          </a:p>
        </p:txBody>
      </p:sp>
    </p:spTree>
    <p:extLst>
      <p:ext uri="{BB962C8B-B14F-4D97-AF65-F5344CB8AC3E}">
        <p14:creationId xmlns:p14="http://schemas.microsoft.com/office/powerpoint/2010/main" val="327289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167B-5054-FE45-9A18-C76CD0921D45}"/>
              </a:ext>
            </a:extLst>
          </p:cNvPr>
          <p:cNvSpPr>
            <a:spLocks noGrp="1"/>
          </p:cNvSpPr>
          <p:nvPr>
            <p:ph type="title" hasCustomPrompt="1"/>
          </p:nvPr>
        </p:nvSpPr>
        <p:spPr>
          <a:xfrm>
            <a:off x="1260046" y="611166"/>
            <a:ext cx="10270312" cy="532646"/>
          </a:xfrm>
          <a:prstGeom prst="rect">
            <a:avLst/>
          </a:prstGeom>
        </p:spPr>
        <p:txBody>
          <a:bodyPr/>
          <a:lstStyle>
            <a:lvl1pPr>
              <a:defRPr b="1" i="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Heading: Lorem ipsum</a:t>
            </a:r>
            <a:endParaRPr lang="en-US"/>
          </a:p>
        </p:txBody>
      </p:sp>
      <p:sp>
        <p:nvSpPr>
          <p:cNvPr id="23" name="Text Placeholder 22">
            <a:extLst>
              <a:ext uri="{FF2B5EF4-FFF2-40B4-BE49-F238E27FC236}">
                <a16:creationId xmlns:a16="http://schemas.microsoft.com/office/drawing/2014/main" id="{34DD9C88-A4B4-4944-A008-C070D0D06A61}"/>
              </a:ext>
            </a:extLst>
          </p:cNvPr>
          <p:cNvSpPr>
            <a:spLocks noGrp="1"/>
          </p:cNvSpPr>
          <p:nvPr>
            <p:ph type="body" sz="quarter" idx="13" hasCustomPrompt="1"/>
          </p:nvPr>
        </p:nvSpPr>
        <p:spPr>
          <a:xfrm>
            <a:off x="1260047" y="1428485"/>
            <a:ext cx="10270312" cy="697882"/>
          </a:xfrm>
          <a:prstGeom prst="rect">
            <a:avLst/>
          </a:prstGeom>
        </p:spPr>
        <p:txBody>
          <a:bodyPr>
            <a:normAutofit/>
          </a:bodyPr>
          <a:lstStyle>
            <a:lvl1pPr marL="0" indent="0">
              <a:buNone/>
              <a:defRPr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9144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3716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18288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5pPr>
          </a:lstStyle>
          <a:p>
            <a:pPr>
              <a:lnSpc>
                <a:spcPts val="2400"/>
              </a:lnSpc>
            </a:pP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Subhead: Lorem ipsum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dolor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sit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amet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consectetur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adipiscing</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elit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sed do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eiusmod</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tempor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incididunt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labore</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et dolore magna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aliqua</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t>
            </a:r>
            <a:endParaRPr lang="en-US"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5" name="Text Placeholder 24">
            <a:extLst>
              <a:ext uri="{FF2B5EF4-FFF2-40B4-BE49-F238E27FC236}">
                <a16:creationId xmlns:a16="http://schemas.microsoft.com/office/drawing/2014/main" id="{FB83B8A7-5421-7A4C-B61F-71CBC7D2CF11}"/>
              </a:ext>
            </a:extLst>
          </p:cNvPr>
          <p:cNvSpPr>
            <a:spLocks noGrp="1"/>
          </p:cNvSpPr>
          <p:nvPr>
            <p:ph type="body" sz="quarter" idx="14" hasCustomPrompt="1"/>
          </p:nvPr>
        </p:nvSpPr>
        <p:spPr>
          <a:xfrm>
            <a:off x="1260045" y="2429740"/>
            <a:ext cx="10270310" cy="787400"/>
          </a:xfrm>
          <a:prstGeom prst="rect">
            <a:avLst/>
          </a:prstGeom>
        </p:spPr>
        <p:txBody>
          <a:bodyPr>
            <a:normAutofit/>
          </a:bodyPr>
          <a:lstStyle>
            <a:lvl1pPr marL="0" indent="0">
              <a:buNone/>
              <a:defRPr sz="1400" b="0" i="0">
                <a:latin typeface="Helvetica Neue" panose="02000503000000020004" pitchFamily="2" charset="0"/>
                <a:ea typeface="Helvetica Neue" panose="02000503000000020004" pitchFamily="2" charset="0"/>
                <a:cs typeface="Helvetica Neue" panose="02000503000000020004" pitchFamily="2" charset="0"/>
              </a:defRPr>
            </a:lvl1pPr>
          </a:lstStyle>
          <a:p>
            <a:pPr>
              <a:lnSpc>
                <a:spcPts val="1800"/>
              </a:lnSpc>
            </a:pP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1: Ut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sunt in culpa qui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officia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t>
            </a:r>
            <a:endParaRPr lang="en-US"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7" name="Text Placeholder 26">
            <a:extLst>
              <a:ext uri="{FF2B5EF4-FFF2-40B4-BE49-F238E27FC236}">
                <a16:creationId xmlns:a16="http://schemas.microsoft.com/office/drawing/2014/main" id="{D51AC95A-CAFB-6D45-B7F5-8596CD1BD9BE}"/>
              </a:ext>
            </a:extLst>
          </p:cNvPr>
          <p:cNvSpPr>
            <a:spLocks noGrp="1"/>
          </p:cNvSpPr>
          <p:nvPr>
            <p:ph type="body" sz="quarter" idx="15" hasCustomPrompt="1"/>
          </p:nvPr>
        </p:nvSpPr>
        <p:spPr>
          <a:xfrm>
            <a:off x="1260046" y="3543786"/>
            <a:ext cx="10270307" cy="424613"/>
          </a:xfrm>
          <a:prstGeom prst="rect">
            <a:avLst/>
          </a:prstGeom>
        </p:spPr>
        <p:txBody>
          <a:bodyPr>
            <a:normAutofit/>
          </a:bodyPr>
          <a:lstStyle>
            <a:lvl1pPr marL="0" indent="0">
              <a:buNone/>
              <a:defRPr sz="1200" b="0" i="0">
                <a:latin typeface="Helvetica Neue Light" panose="02000403000000020004" pitchFamily="2" charset="0"/>
                <a:ea typeface="Helvetica Neue Light" panose="020004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a:lnSpc>
                <a:spcPts val="1600"/>
              </a:lnSpc>
            </a:pP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Small text: Ac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tincidunt</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vitae semper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quis</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lectus</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nulla</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volutpat</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diam.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Orci</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sagittis</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eu</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volutpat</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odio</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facilisis</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Nunc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consequat</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interdum</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varius</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sit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amet</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Vestibulum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rhoncus</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est</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pellentesque</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elit</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ullamcorper</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a:t>
            </a:r>
            <a:endParaRPr lang="en-US" sz="1200" b="0" i="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11" name="Picture 10" descr="Icon&#10;&#10;Description automatically generated">
            <a:extLst>
              <a:ext uri="{FF2B5EF4-FFF2-40B4-BE49-F238E27FC236}">
                <a16:creationId xmlns:a16="http://schemas.microsoft.com/office/drawing/2014/main" id="{01FBF30D-5C33-514B-A124-BEA474387CDB}"/>
              </a:ext>
            </a:extLst>
          </p:cNvPr>
          <p:cNvPicPr>
            <a:picLocks noChangeAspect="1"/>
          </p:cNvPicPr>
          <p:nvPr userDrawn="1"/>
        </p:nvPicPr>
        <p:blipFill rotWithShape="1">
          <a:blip r:embed="rId2"/>
          <a:srcRect l="20959" t="8851" r="24176" b="9304"/>
          <a:stretch/>
        </p:blipFill>
        <p:spPr>
          <a:xfrm>
            <a:off x="185582" y="6004916"/>
            <a:ext cx="662022" cy="697882"/>
          </a:xfrm>
          <a:prstGeom prst="rect">
            <a:avLst/>
          </a:prstGeom>
        </p:spPr>
      </p:pic>
      <p:sp>
        <p:nvSpPr>
          <p:cNvPr id="12" name="Slide Number Placeholder 5">
            <a:extLst>
              <a:ext uri="{FF2B5EF4-FFF2-40B4-BE49-F238E27FC236}">
                <a16:creationId xmlns:a16="http://schemas.microsoft.com/office/drawing/2014/main" id="{A4870616-9AF4-9A42-AEB0-86BD07E53EF3}"/>
              </a:ext>
            </a:extLst>
          </p:cNvPr>
          <p:cNvSpPr>
            <a:spLocks noGrp="1"/>
          </p:cNvSpPr>
          <p:nvPr>
            <p:ph type="sldNum" sz="quarter" idx="12"/>
          </p:nvPr>
        </p:nvSpPr>
        <p:spPr>
          <a:xfrm>
            <a:off x="257393" y="6164310"/>
            <a:ext cx="518400" cy="365124"/>
          </a:xfrm>
          <a:prstGeom prst="rect">
            <a:avLst/>
          </a:prstGeom>
        </p:spPr>
        <p:txBody>
          <a:bodyPr anchor="ctr"/>
          <a:lstStyle>
            <a:lvl1pPr algn="ctr">
              <a:defRPr sz="1200" b="0" i="0">
                <a:solidFill>
                  <a:srgbClr val="12364A"/>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B7AB2E9C-1E1F-E543-B63B-F30036088532}" type="slidenum">
              <a:rPr lang="en-US" smtClean="0"/>
              <a:pPr/>
              <a:t>‹#›</a:t>
            </a:fld>
            <a:endParaRPr lang="en-US"/>
          </a:p>
        </p:txBody>
      </p:sp>
      <p:sp>
        <p:nvSpPr>
          <p:cNvPr id="13" name="Date Placeholder 3">
            <a:extLst>
              <a:ext uri="{FF2B5EF4-FFF2-40B4-BE49-F238E27FC236}">
                <a16:creationId xmlns:a16="http://schemas.microsoft.com/office/drawing/2014/main" id="{0EC237A0-E61E-FE41-9E96-FE72163E689B}"/>
              </a:ext>
            </a:extLst>
          </p:cNvPr>
          <p:cNvSpPr>
            <a:spLocks noGrp="1"/>
          </p:cNvSpPr>
          <p:nvPr>
            <p:ph type="dt" sz="half" idx="2"/>
          </p:nvPr>
        </p:nvSpPr>
        <p:spPr>
          <a:xfrm>
            <a:off x="9024293" y="6004916"/>
            <a:ext cx="2743200" cy="372109"/>
          </a:xfrm>
          <a:prstGeom prst="rect">
            <a:avLst/>
          </a:prstGeom>
        </p:spPr>
        <p:txBody>
          <a:bodyPr anchor="ctr"/>
          <a:lstStyle>
            <a:lvl1pPr algn="r">
              <a:defRPr sz="1200" b="0" i="0">
                <a:solidFill>
                  <a:schemeClr val="tx2"/>
                </a:solidFill>
                <a:latin typeface="Helvetica Neue Light" panose="02000403000000020004" pitchFamily="2" charset="0"/>
                <a:ea typeface="Helvetica Neue Light" panose="02000403000000020004" pitchFamily="2" charset="0"/>
              </a:defRPr>
            </a:lvl1pPr>
          </a:lstStyle>
          <a:p>
            <a:fld id="{EDE7E6BD-08FA-EC49-B279-C31462068168}" type="datetime4">
              <a:rPr lang="en-AU" smtClean="0"/>
              <a:pPr/>
              <a:t>17 December 2024</a:t>
            </a:fld>
            <a:endParaRPr lang="en-US"/>
          </a:p>
        </p:txBody>
      </p:sp>
      <p:cxnSp>
        <p:nvCxnSpPr>
          <p:cNvPr id="10" name="Straight Connector 9">
            <a:extLst>
              <a:ext uri="{FF2B5EF4-FFF2-40B4-BE49-F238E27FC236}">
                <a16:creationId xmlns:a16="http://schemas.microsoft.com/office/drawing/2014/main" id="{2F970AAC-3357-D946-BE09-5FB80AB8049B}"/>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145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E87DCB1-1E96-C347-82DD-98EAAACF97DF}"/>
              </a:ext>
            </a:extLst>
          </p:cNvPr>
          <p:cNvSpPr>
            <a:spLocks noGrp="1"/>
          </p:cNvSpPr>
          <p:nvPr>
            <p:ph type="pic" idx="1"/>
          </p:nvPr>
        </p:nvSpPr>
        <p:spPr>
          <a:xfrm>
            <a:off x="7147932" y="896183"/>
            <a:ext cx="4788672" cy="55485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 name="Title 1">
            <a:extLst>
              <a:ext uri="{FF2B5EF4-FFF2-40B4-BE49-F238E27FC236}">
                <a16:creationId xmlns:a16="http://schemas.microsoft.com/office/drawing/2014/main" id="{3C5E167B-5054-FE45-9A18-C76CD0921D45}"/>
              </a:ext>
            </a:extLst>
          </p:cNvPr>
          <p:cNvSpPr>
            <a:spLocks noGrp="1"/>
          </p:cNvSpPr>
          <p:nvPr>
            <p:ph type="title" hasCustomPrompt="1"/>
          </p:nvPr>
        </p:nvSpPr>
        <p:spPr>
          <a:xfrm>
            <a:off x="1267096" y="944321"/>
            <a:ext cx="5728066" cy="532646"/>
          </a:xfrm>
          <a:prstGeom prst="rect">
            <a:avLst/>
          </a:prstGeom>
        </p:spPr>
        <p:txBody>
          <a:bodyPr/>
          <a:lstStyle>
            <a:lvl1pPr>
              <a:defRPr b="1" i="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a:t>Lorem ipsum</a:t>
            </a:r>
            <a:endParaRPr lang="en-US"/>
          </a:p>
        </p:txBody>
      </p:sp>
      <p:sp>
        <p:nvSpPr>
          <p:cNvPr id="18" name="Text Placeholder 22">
            <a:extLst>
              <a:ext uri="{FF2B5EF4-FFF2-40B4-BE49-F238E27FC236}">
                <a16:creationId xmlns:a16="http://schemas.microsoft.com/office/drawing/2014/main" id="{E28ADBAC-94F8-9D42-A1F7-86F1A846E27C}"/>
              </a:ext>
            </a:extLst>
          </p:cNvPr>
          <p:cNvSpPr>
            <a:spLocks noGrp="1"/>
          </p:cNvSpPr>
          <p:nvPr>
            <p:ph type="body" sz="quarter" idx="13" hasCustomPrompt="1"/>
          </p:nvPr>
        </p:nvSpPr>
        <p:spPr>
          <a:xfrm>
            <a:off x="1267096" y="1761639"/>
            <a:ext cx="5715635" cy="1318437"/>
          </a:xfrm>
          <a:prstGeom prst="rect">
            <a:avLst/>
          </a:prstGeom>
        </p:spPr>
        <p:txBody>
          <a:bodyPr>
            <a:normAutofit/>
          </a:bodyPr>
          <a:lstStyle>
            <a:lvl1pPr marL="0" indent="0">
              <a:buNone/>
              <a:defRPr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9144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3716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1828800" indent="0">
              <a:buNone/>
              <a:defRPr b="0" i="0">
                <a:latin typeface="Helvetica Neue Medium" panose="02000503000000020004" pitchFamily="2" charset="0"/>
                <a:ea typeface="Helvetica Neue Medium" panose="02000503000000020004" pitchFamily="2" charset="0"/>
                <a:cs typeface="Helvetica Neue Medium" panose="02000503000000020004" pitchFamily="2" charset="0"/>
              </a:defRPr>
            </a:lvl5pPr>
          </a:lstStyle>
          <a:p>
            <a:pPr>
              <a:lnSpc>
                <a:spcPts val="2400"/>
              </a:lnSpc>
            </a:pP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Subhead: Lorem ipsum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dolor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sit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amet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consectetur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adipiscing</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elit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sed do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eiusmod</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tempor</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incididunt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ut</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labore</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 et dolore magna </a:t>
            </a:r>
            <a:r>
              <a:rPr lang="en-AU" sz="2000" b="0" i="0" err="1">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aliqua</a:t>
            </a:r>
            <a:r>
              <a:rPr lang="en-AU" sz="2000" b="0" i="0">
                <a:solidFill>
                  <a:srgbClr val="468BAF"/>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a:t>
            </a:r>
            <a:endParaRPr lang="en-US" sz="2000" b="0" i="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9" name="Text Placeholder 24">
            <a:extLst>
              <a:ext uri="{FF2B5EF4-FFF2-40B4-BE49-F238E27FC236}">
                <a16:creationId xmlns:a16="http://schemas.microsoft.com/office/drawing/2014/main" id="{DCFB4339-8C10-ED4F-87CE-C675EB45D30C}"/>
              </a:ext>
            </a:extLst>
          </p:cNvPr>
          <p:cNvSpPr>
            <a:spLocks noGrp="1"/>
          </p:cNvSpPr>
          <p:nvPr>
            <p:ph type="body" sz="quarter" idx="14" hasCustomPrompt="1"/>
          </p:nvPr>
        </p:nvSpPr>
        <p:spPr>
          <a:xfrm>
            <a:off x="1267095" y="3364748"/>
            <a:ext cx="5715635" cy="1214948"/>
          </a:xfrm>
          <a:prstGeom prst="rect">
            <a:avLst/>
          </a:prstGeom>
        </p:spPr>
        <p:txBody>
          <a:bodyPr>
            <a:normAutofit/>
          </a:bodyPr>
          <a:lstStyle>
            <a:lvl1pPr marL="0" indent="0">
              <a:buNone/>
              <a:defRPr sz="1400" b="0" i="0">
                <a:latin typeface="Helvetica Neue" panose="02000503000000020004" pitchFamily="2" charset="0"/>
                <a:ea typeface="Helvetica Neue" panose="02000503000000020004" pitchFamily="2" charset="0"/>
                <a:cs typeface="Helvetica Neue" panose="02000503000000020004" pitchFamily="2" charset="0"/>
              </a:defRPr>
            </a:lvl1pPr>
          </a:lstStyle>
          <a:p>
            <a:pPr>
              <a:lnSpc>
                <a:spcPts val="1800"/>
              </a:lnSpc>
            </a:pP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Bodycopy</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1: Ut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ad minim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veniam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quis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nostrud</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exercitation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ullamco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laboris</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nisi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aliquip</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ex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commodo</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consequat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Duis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aute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irure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dolor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reprehenderit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voluptate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velit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esse</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cillum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dolore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eu</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fugiat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nulla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pariatur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Excepteur</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sint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occaecat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cupidatat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non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proident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sunt in culpa qui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officia</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deserunt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mollit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anim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id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est</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AU" sz="1400" b="0" i="0" err="1">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laborum</a:t>
            </a:r>
            <a:r>
              <a:rPr lang="en-AU" sz="1400" b="0" i="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t>
            </a:r>
            <a:endParaRPr lang="en-US"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Text Placeholder 26">
            <a:extLst>
              <a:ext uri="{FF2B5EF4-FFF2-40B4-BE49-F238E27FC236}">
                <a16:creationId xmlns:a16="http://schemas.microsoft.com/office/drawing/2014/main" id="{8858F04E-39B1-8047-8D9B-AE6B41504C14}"/>
              </a:ext>
            </a:extLst>
          </p:cNvPr>
          <p:cNvSpPr>
            <a:spLocks noGrp="1"/>
          </p:cNvSpPr>
          <p:nvPr>
            <p:ph type="body" sz="quarter" idx="15" hasCustomPrompt="1"/>
          </p:nvPr>
        </p:nvSpPr>
        <p:spPr>
          <a:xfrm>
            <a:off x="1267096" y="4893267"/>
            <a:ext cx="5715634" cy="697882"/>
          </a:xfrm>
          <a:prstGeom prst="rect">
            <a:avLst/>
          </a:prstGeom>
        </p:spPr>
        <p:txBody>
          <a:bodyPr>
            <a:normAutofit/>
          </a:bodyPr>
          <a:lstStyle>
            <a:lvl1pPr marL="0" indent="0">
              <a:buNone/>
              <a:defRPr sz="1200" b="0" i="0">
                <a:latin typeface="Helvetica Neue Light" panose="02000403000000020004" pitchFamily="2" charset="0"/>
                <a:ea typeface="Helvetica Neue Light" panose="020004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a:lnSpc>
                <a:spcPts val="1600"/>
              </a:lnSpc>
            </a:pP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Small text: Ac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tincidunt</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vitae semper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quis</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lectus</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nulla</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volutpat</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diam.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Orci</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sagittis</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eu</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volutpat</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odio</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facilisis</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Nunc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consequat</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interdum</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varius</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sit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amet</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Vestibulum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rhoncus</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est</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pellentesque</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elit</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 </a:t>
            </a:r>
            <a:r>
              <a:rPr lang="en-AU" sz="1200" b="0" i="0" err="1">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ullamcorper</a:t>
            </a:r>
            <a:r>
              <a:rPr lang="en-AU" sz="1200" b="0" i="0">
                <a:solidFill>
                  <a:schemeClr val="tx1"/>
                </a:solidFill>
                <a:effectLst/>
                <a:latin typeface="Helvetica Neue Light" panose="02000403000000020004" pitchFamily="2" charset="0"/>
                <a:ea typeface="Helvetica Neue Light" panose="02000403000000020004" pitchFamily="2" charset="0"/>
                <a:cs typeface="Helvetica Neue" panose="02000503000000020004" pitchFamily="2" charset="0"/>
              </a:rPr>
              <a:t>.</a:t>
            </a:r>
            <a:endParaRPr lang="en-US" sz="1200" b="0" i="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24" name="Content Placeholder 23">
            <a:extLst>
              <a:ext uri="{FF2B5EF4-FFF2-40B4-BE49-F238E27FC236}">
                <a16:creationId xmlns:a16="http://schemas.microsoft.com/office/drawing/2014/main" id="{96831F75-67F8-6B4D-A951-230C6BB8098B}"/>
              </a:ext>
            </a:extLst>
          </p:cNvPr>
          <p:cNvSpPr>
            <a:spLocks noGrp="1"/>
          </p:cNvSpPr>
          <p:nvPr>
            <p:ph sz="quarter" idx="16" hasCustomPrompt="1"/>
          </p:nvPr>
        </p:nvSpPr>
        <p:spPr>
          <a:xfrm>
            <a:off x="7147932" y="6217608"/>
            <a:ext cx="1478280" cy="227128"/>
          </a:xfrm>
          <a:prstGeom prst="rect">
            <a:avLst/>
          </a:prstGeom>
        </p:spPr>
        <p:txBody>
          <a:bodyPr>
            <a:normAutofit/>
          </a:bodyPr>
          <a:lstStyle>
            <a:lvl1pPr marL="0" indent="0">
              <a:buNone/>
              <a:defRPr sz="1000" b="0" i="0">
                <a:solidFill>
                  <a:srgbClr val="12364A"/>
                </a:solidFill>
                <a:latin typeface="Helvetica Neue Light" panose="02000403000000020004" pitchFamily="2" charset="0"/>
                <a:ea typeface="Helvetica Neue Light" panose="02000403000000020004" pitchFamily="2" charset="0"/>
              </a:defRPr>
            </a:lvl1pPr>
            <a:lvl2pPr marL="457200" indent="0">
              <a:buNone/>
              <a:defRPr/>
            </a:lvl2pPr>
          </a:lstStyle>
          <a:p>
            <a:pPr lvl="0"/>
            <a:r>
              <a:rPr lang="en-GB"/>
              <a:t>Caption if needed</a:t>
            </a:r>
          </a:p>
        </p:txBody>
      </p:sp>
      <p:pic>
        <p:nvPicPr>
          <p:cNvPr id="11" name="Picture 10" descr="Icon&#10;&#10;Description automatically generated">
            <a:extLst>
              <a:ext uri="{FF2B5EF4-FFF2-40B4-BE49-F238E27FC236}">
                <a16:creationId xmlns:a16="http://schemas.microsoft.com/office/drawing/2014/main" id="{32D095D4-C66E-BC40-840F-FC54BCAED96B}"/>
              </a:ext>
            </a:extLst>
          </p:cNvPr>
          <p:cNvPicPr>
            <a:picLocks noChangeAspect="1"/>
          </p:cNvPicPr>
          <p:nvPr userDrawn="1"/>
        </p:nvPicPr>
        <p:blipFill rotWithShape="1">
          <a:blip r:embed="rId2"/>
          <a:srcRect l="20959" t="8851" r="24176" b="9304"/>
          <a:stretch/>
        </p:blipFill>
        <p:spPr>
          <a:xfrm>
            <a:off x="240857" y="6095795"/>
            <a:ext cx="662022" cy="697882"/>
          </a:xfrm>
          <a:prstGeom prst="rect">
            <a:avLst/>
          </a:prstGeom>
        </p:spPr>
      </p:pic>
      <p:sp>
        <p:nvSpPr>
          <p:cNvPr id="12" name="Slide Number Placeholder 5">
            <a:extLst>
              <a:ext uri="{FF2B5EF4-FFF2-40B4-BE49-F238E27FC236}">
                <a16:creationId xmlns:a16="http://schemas.microsoft.com/office/drawing/2014/main" id="{995BB4C7-B78F-3C4C-BC38-6E6C5FE1F1C8}"/>
              </a:ext>
            </a:extLst>
          </p:cNvPr>
          <p:cNvSpPr>
            <a:spLocks noGrp="1"/>
          </p:cNvSpPr>
          <p:nvPr>
            <p:ph type="sldNum" sz="quarter" idx="12"/>
          </p:nvPr>
        </p:nvSpPr>
        <p:spPr>
          <a:xfrm>
            <a:off x="312668" y="6262174"/>
            <a:ext cx="518400" cy="365124"/>
          </a:xfrm>
          <a:prstGeom prst="rect">
            <a:avLst/>
          </a:prstGeom>
        </p:spPr>
        <p:txBody>
          <a:bodyPr anchor="ctr"/>
          <a:lstStyle>
            <a:lvl1pPr algn="ctr">
              <a:defRPr sz="1200" b="0" i="0">
                <a:solidFill>
                  <a:srgbClr val="12364A"/>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B7AB2E9C-1E1F-E543-B63B-F30036088532}" type="slidenum">
              <a:rPr lang="en-US" smtClean="0"/>
              <a:pPr/>
              <a:t>‹#›</a:t>
            </a:fld>
            <a:endParaRPr lang="en-US"/>
          </a:p>
        </p:txBody>
      </p:sp>
      <p:cxnSp>
        <p:nvCxnSpPr>
          <p:cNvPr id="13" name="Straight Connector 12">
            <a:extLst>
              <a:ext uri="{FF2B5EF4-FFF2-40B4-BE49-F238E27FC236}">
                <a16:creationId xmlns:a16="http://schemas.microsoft.com/office/drawing/2014/main" id="{678DA2FF-919E-1941-B558-4EF6B4786BA4}"/>
              </a:ext>
            </a:extLst>
          </p:cNvPr>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0F2A7FF-8528-A342-892A-5CA8007EB8AC}"/>
              </a:ext>
            </a:extLst>
          </p:cNvPr>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25C73D-FF88-FA45-AA12-34FEF9742977}"/>
              </a:ext>
            </a:extLst>
          </p:cNvPr>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23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250182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Date Placeholder 3">
            <a:extLst>
              <a:ext uri="{FF2B5EF4-FFF2-40B4-BE49-F238E27FC236}">
                <a16:creationId xmlns:a16="http://schemas.microsoft.com/office/drawing/2014/main" id="{073B355B-8B2B-A44E-828C-88B47430714B}"/>
              </a:ext>
            </a:extLst>
          </p:cNvPr>
          <p:cNvSpPr>
            <a:spLocks noGrp="1"/>
          </p:cNvSpPr>
          <p:nvPr>
            <p:ph type="dt" sz="half" idx="2"/>
          </p:nvPr>
        </p:nvSpPr>
        <p:spPr>
          <a:xfrm>
            <a:off x="9024293" y="6004916"/>
            <a:ext cx="2743200" cy="372109"/>
          </a:xfrm>
          <a:prstGeom prst="rect">
            <a:avLst/>
          </a:prstGeom>
        </p:spPr>
        <p:txBody>
          <a:bodyPr anchor="ctr"/>
          <a:lstStyle>
            <a:lvl1pPr algn="r">
              <a:defRPr sz="1200" b="0" i="0">
                <a:solidFill>
                  <a:schemeClr val="tx2"/>
                </a:solidFill>
                <a:latin typeface="Helvetica Neue Light" panose="02000403000000020004" pitchFamily="2" charset="0"/>
                <a:ea typeface="Helvetica Neue Light" panose="02000403000000020004" pitchFamily="2" charset="0"/>
              </a:defRPr>
            </a:lvl1pPr>
          </a:lstStyle>
          <a:p>
            <a:fld id="{EDE7E6BD-08FA-EC49-B279-C31462068168}" type="datetime4">
              <a:rPr lang="en-AU" smtClean="0"/>
              <a:pPr/>
              <a:t>17 December 2024</a:t>
            </a:fld>
            <a:endParaRPr lang="en-US"/>
          </a:p>
        </p:txBody>
      </p:sp>
    </p:spTree>
    <p:extLst>
      <p:ext uri="{BB962C8B-B14F-4D97-AF65-F5344CB8AC3E}">
        <p14:creationId xmlns:p14="http://schemas.microsoft.com/office/powerpoint/2010/main" val="1104774803"/>
      </p:ext>
    </p:extLst>
  </p:cSld>
  <p:clrMap bg1="lt1" tx1="dk1" bg2="lt2" tx2="dk2" accent1="accent1" accent2="accent2" accent3="accent3" accent4="accent4" accent5="accent5" accent6="accent6" hlink="hlink" folHlink="folHlink"/>
  <p:sldLayoutIdLst>
    <p:sldLayoutId id="2147483696" r:id="rId1"/>
    <p:sldLayoutId id="2147483711" r:id="rId2"/>
    <p:sldLayoutId id="2147483677" r:id="rId3"/>
    <p:sldLayoutId id="2147483663" r:id="rId4"/>
    <p:sldLayoutId id="2147483664" r:id="rId5"/>
    <p:sldLayoutId id="2147483665" r:id="rId6"/>
    <p:sldLayoutId id="2147483666" r:id="rId7"/>
    <p:sldLayoutId id="2147483650" r:id="rId8"/>
    <p:sldLayoutId id="2147483668" r:id="rId9"/>
    <p:sldLayoutId id="2147483676" r:id="rId10"/>
    <p:sldLayoutId id="2147483670" r:id="rId11"/>
    <p:sldLayoutId id="2147483672" r:id="rId12"/>
    <p:sldLayoutId id="2147483673" r:id="rId13"/>
    <p:sldLayoutId id="2147483667" r:id="rId14"/>
    <p:sldLayoutId id="2147483669" r:id="rId15"/>
    <p:sldLayoutId id="2147483675" r:id="rId16"/>
    <p:sldLayoutId id="2147483671" r:id="rId17"/>
    <p:sldLayoutId id="2147483652" r:id="rId18"/>
    <p:sldLayoutId id="2147483661" r:id="rId19"/>
    <p:sldLayoutId id="2147483713" r:id="rId20"/>
    <p:sldLayoutId id="2147483854" r:id="rId21"/>
    <p:sldLayoutId id="2147483855" r:id="rId22"/>
    <p:sldLayoutId id="2147483856" r:id="rId23"/>
    <p:sldLayoutId id="2147483857" r:id="rId24"/>
  </p:sldLayoutIdLst>
  <p:hf hdr="0"/>
  <p:txStyles>
    <p:titleStyle>
      <a:lvl1pPr algn="l" defTabSz="914400" rtl="0" eaLnBrk="1" latinLnBrk="0" hangingPunct="1">
        <a:lnSpc>
          <a:spcPct val="90000"/>
        </a:lnSpc>
        <a:spcBef>
          <a:spcPct val="0"/>
        </a:spcBef>
        <a:buNone/>
        <a:defRPr sz="4400" b="1"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notesSlide" Target="../notesSlides/notesSlide8.xml"/><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7.emf"/><Relationship Id="rId10" Type="http://schemas.openxmlformats.org/officeDocument/2006/relationships/image" Target="../media/image23.png"/><Relationship Id="rId4" Type="http://schemas.openxmlformats.org/officeDocument/2006/relationships/oleObject" Target="../embeddings/oleObject2.bin"/><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microsoft.com/office/2018/10/relationships/comments" Target="../comments/modernComment_7FFFF5E8_BA120039.xml"/><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17.emf"/><Relationship Id="rId10" Type="http://schemas.openxmlformats.org/officeDocument/2006/relationships/image" Target="../media/image33.png"/><Relationship Id="rId4" Type="http://schemas.openxmlformats.org/officeDocument/2006/relationships/oleObject" Target="../embeddings/oleObject4.bin"/><Relationship Id="rId9" Type="http://schemas.openxmlformats.org/officeDocument/2006/relationships/image" Target="../media/image3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7FFFF5A9_4A68C9E6.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7FFFF5CB_63868907.xm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microsoft.com/office/2018/10/relationships/comments" Target="../comments/modernComment_7FFFF5D9_52183313.xm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microsoft.com/office/2018/10/relationships/comments" Target="../comments/modernComment_7FFFF5CD_F13A85BB.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microsoft.com/office/2018/10/relationships/comments" Target="../comments/modernComment_7FFFF5D3_CAF1CB04.xml"/><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17.emf"/><Relationship Id="rId5" Type="http://schemas.openxmlformats.org/officeDocument/2006/relationships/oleObject" Target="../embeddings/oleObject1.bin"/><Relationship Id="rId4" Type="http://schemas.microsoft.com/office/2018/10/relationships/comments" Target="../comments/modernComment_7FFFF5E3_A27EF6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53748821-449A-7CAB-EFA7-AB9E939D18BC}"/>
              </a:ext>
            </a:extLst>
          </p:cNvPr>
          <p:cNvPicPr>
            <a:picLocks noChangeAspect="1"/>
          </p:cNvPicPr>
          <p:nvPr/>
        </p:nvPicPr>
        <p:blipFill>
          <a:blip r:embed="rId3"/>
          <a:srcRect l="3215" t="3778" r="34593" b="9387"/>
          <a:stretch/>
        </p:blipFill>
        <p:spPr>
          <a:xfrm>
            <a:off x="0" y="-126124"/>
            <a:ext cx="12192000" cy="7179996"/>
          </a:xfrm>
          <a:prstGeom prst="rect">
            <a:avLst/>
          </a:prstGeom>
        </p:spPr>
      </p:pic>
      <p:sp>
        <p:nvSpPr>
          <p:cNvPr id="6" name="Rectangle 5">
            <a:extLst>
              <a:ext uri="{FF2B5EF4-FFF2-40B4-BE49-F238E27FC236}">
                <a16:creationId xmlns:a16="http://schemas.microsoft.com/office/drawing/2014/main" id="{961B3BE3-4AE2-66EC-F251-C83C942B4EA8}"/>
              </a:ext>
            </a:extLst>
          </p:cNvPr>
          <p:cNvSpPr/>
          <p:nvPr/>
        </p:nvSpPr>
        <p:spPr>
          <a:xfrm>
            <a:off x="268357" y="4789170"/>
            <a:ext cx="11748052" cy="1870047"/>
          </a:xfrm>
          <a:prstGeom prst="rect">
            <a:avLst/>
          </a:prstGeom>
          <a:solidFill>
            <a:schemeClr val="bg1">
              <a:alpha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AEEB5A9-8EB7-CE41-5589-183487B82D95}"/>
              </a:ext>
            </a:extLst>
          </p:cNvPr>
          <p:cNvSpPr/>
          <p:nvPr/>
        </p:nvSpPr>
        <p:spPr>
          <a:xfrm>
            <a:off x="0" y="-439606"/>
            <a:ext cx="12192000" cy="7399282"/>
          </a:xfrm>
          <a:prstGeom prst="rect">
            <a:avLst/>
          </a:prstGeom>
          <a:solidFill>
            <a:schemeClr val="accent1">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17646" y="4930214"/>
            <a:ext cx="9225940" cy="2123658"/>
          </a:xfrm>
          <a:prstGeom prst="rect">
            <a:avLst/>
          </a:prstGeom>
          <a:noFill/>
        </p:spPr>
        <p:txBody>
          <a:bodyPr wrap="square" lIns="0" rIns="0" rtlCol="0">
            <a:spAutoFit/>
          </a:bodyPr>
          <a:lstStyle/>
          <a:p>
            <a:r>
              <a:rPr lang="en-AU" sz="3200" b="1">
                <a:solidFill>
                  <a:srgbClr val="323130"/>
                </a:solidFill>
                <a:latin typeface="Segoe UI" panose="020B0502040204020203" pitchFamily="34" charset="0"/>
              </a:rPr>
              <a:t>IS Ratings x TNFD Requirements</a:t>
            </a:r>
          </a:p>
          <a:p>
            <a:r>
              <a:rPr lang="en-US" sz="2800">
                <a:solidFill>
                  <a:srgbClr val="323130"/>
                </a:solidFill>
                <a:latin typeface="Segoe UI" panose="020B0502040204020203" pitchFamily="34" charset="0"/>
              </a:rPr>
              <a:t>Navigating Nature-Based Disclosures in the Infrastructure Sector  I  Dec 11, 2024</a:t>
            </a:r>
          </a:p>
          <a:p>
            <a:endParaRPr lang="en-AU" sz="4400">
              <a:solidFill>
                <a:srgbClr val="323130"/>
              </a:solidFill>
              <a:latin typeface="Segoe UI" panose="020B0502040204020203" pitchFamily="34" charset="0"/>
            </a:endParaRPr>
          </a:p>
        </p:txBody>
      </p:sp>
      <p:grpSp>
        <p:nvGrpSpPr>
          <p:cNvPr id="5" name="Group 4">
            <a:extLst>
              <a:ext uri="{FF2B5EF4-FFF2-40B4-BE49-F238E27FC236}">
                <a16:creationId xmlns:a16="http://schemas.microsoft.com/office/drawing/2014/main" id="{EC076E92-B90A-9D4C-B1CD-5FD9C14CCB3B}"/>
              </a:ext>
            </a:extLst>
          </p:cNvPr>
          <p:cNvGrpSpPr/>
          <p:nvPr/>
        </p:nvGrpSpPr>
        <p:grpSpPr>
          <a:xfrm>
            <a:off x="501555" y="5047224"/>
            <a:ext cx="108045" cy="1433229"/>
            <a:chOff x="468887" y="3262747"/>
            <a:chExt cx="47706" cy="344978"/>
          </a:xfrm>
        </p:grpSpPr>
        <p:cxnSp>
          <p:nvCxnSpPr>
            <p:cNvPr id="8" name="Straight Connector 7">
              <a:extLst>
                <a:ext uri="{FF2B5EF4-FFF2-40B4-BE49-F238E27FC236}">
                  <a16:creationId xmlns:a16="http://schemas.microsoft.com/office/drawing/2014/main" id="{3515A6B6-ECD5-6942-9799-B8551EC0CA21}"/>
                </a:ext>
              </a:extLst>
            </p:cNvPr>
            <p:cNvCxnSpPr/>
            <p:nvPr/>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1181A95-8789-7345-9032-45088D0E031F}"/>
                </a:ext>
              </a:extLst>
            </p:cNvPr>
            <p:cNvCxnSpPr/>
            <p:nvPr/>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grpSp>
      <p:pic>
        <p:nvPicPr>
          <p:cNvPr id="3" name="Picture 2" descr="A picture containing logo&#10;&#10;Description automatically generated">
            <a:extLst>
              <a:ext uri="{FF2B5EF4-FFF2-40B4-BE49-F238E27FC236}">
                <a16:creationId xmlns:a16="http://schemas.microsoft.com/office/drawing/2014/main" id="{C7F34386-920C-794C-92CE-FBA0F5E41069}"/>
              </a:ext>
            </a:extLst>
          </p:cNvPr>
          <p:cNvPicPr>
            <a:picLocks noChangeAspect="1"/>
          </p:cNvPicPr>
          <p:nvPr/>
        </p:nvPicPr>
        <p:blipFill>
          <a:blip r:embed="rId4"/>
          <a:stretch>
            <a:fillRect/>
          </a:stretch>
        </p:blipFill>
        <p:spPr>
          <a:xfrm>
            <a:off x="9442031" y="4789170"/>
            <a:ext cx="2864269" cy="2026445"/>
          </a:xfrm>
          <a:prstGeom prst="rect">
            <a:avLst/>
          </a:prstGeom>
        </p:spPr>
      </p:pic>
    </p:spTree>
    <p:extLst>
      <p:ext uri="{BB962C8B-B14F-4D97-AF65-F5344CB8AC3E}">
        <p14:creationId xmlns:p14="http://schemas.microsoft.com/office/powerpoint/2010/main" val="407573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D1085-D63D-8712-BD26-EA6863F5F7B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BAB40F3-B167-86A0-4C7D-87E253FA184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7" name="think-cell data - do not delete" hidden="1">
                        <a:extLst>
                          <a:ext uri="{FF2B5EF4-FFF2-40B4-BE49-F238E27FC236}">
                            <a16:creationId xmlns:a16="http://schemas.microsoft.com/office/drawing/2014/main" id="{0BAB40F3-B167-86A0-4C7D-87E253FA18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77122C41-063F-A0FF-11EB-2B811F8DECDF}"/>
              </a:ext>
            </a:extLst>
          </p:cNvPr>
          <p:cNvSpPr>
            <a:spLocks noGrp="1"/>
          </p:cNvSpPr>
          <p:nvPr>
            <p:ph type="sldNum" sz="quarter" idx="12"/>
          </p:nvPr>
        </p:nvSpPr>
        <p:spPr/>
        <p:txBody>
          <a:bodyPr/>
          <a:lstStyle/>
          <a:p>
            <a:fld id="{B7AB2E9C-1E1F-E543-B63B-F30036088532}" type="slidenum">
              <a:rPr lang="en-US" smtClean="0"/>
              <a:pPr/>
              <a:t>10</a:t>
            </a:fld>
            <a:endParaRPr lang="en-US"/>
          </a:p>
        </p:txBody>
      </p:sp>
      <p:sp>
        <p:nvSpPr>
          <p:cNvPr id="12" name="Title 11">
            <a:extLst>
              <a:ext uri="{FF2B5EF4-FFF2-40B4-BE49-F238E27FC236}">
                <a16:creationId xmlns:a16="http://schemas.microsoft.com/office/drawing/2014/main" id="{E972E2A6-417A-C303-B10B-7A7E772AEBC0}"/>
              </a:ext>
            </a:extLst>
          </p:cNvPr>
          <p:cNvSpPr>
            <a:spLocks noGrp="1"/>
          </p:cNvSpPr>
          <p:nvPr>
            <p:ph type="title"/>
          </p:nvPr>
        </p:nvSpPr>
        <p:spPr>
          <a:xfrm>
            <a:off x="1147863" y="611166"/>
            <a:ext cx="10270312" cy="532646"/>
          </a:xfrm>
        </p:spPr>
        <p:txBody>
          <a:bodyPr vert="horz">
            <a:normAutofit fontScale="90000"/>
          </a:bodyPr>
          <a:lstStyle/>
          <a:p>
            <a:r>
              <a:rPr lang="en-US"/>
              <a:t>TNFD Framework Overview</a:t>
            </a:r>
            <a:endParaRPr lang="en-AU"/>
          </a:p>
        </p:txBody>
      </p:sp>
      <p:graphicFrame>
        <p:nvGraphicFramePr>
          <p:cNvPr id="14" name="Table 18">
            <a:extLst>
              <a:ext uri="{FF2B5EF4-FFF2-40B4-BE49-F238E27FC236}">
                <a16:creationId xmlns:a16="http://schemas.microsoft.com/office/drawing/2014/main" id="{CECE96D2-ACD2-48EE-696A-5DC7D918FD65}"/>
              </a:ext>
            </a:extLst>
          </p:cNvPr>
          <p:cNvGraphicFramePr>
            <a:graphicFrameLocks/>
          </p:cNvGraphicFramePr>
          <p:nvPr/>
        </p:nvGraphicFramePr>
        <p:xfrm>
          <a:off x="1147863" y="1825383"/>
          <a:ext cx="10991229" cy="4580939"/>
        </p:xfrm>
        <a:graphic>
          <a:graphicData uri="http://schemas.openxmlformats.org/drawingml/2006/table">
            <a:tbl>
              <a:tblPr firstRow="1" bandRow="1"/>
              <a:tblGrid>
                <a:gridCol w="2511509">
                  <a:extLst>
                    <a:ext uri="{9D8B030D-6E8A-4147-A177-3AD203B41FA5}">
                      <a16:colId xmlns:a16="http://schemas.microsoft.com/office/drawing/2014/main" val="810668505"/>
                    </a:ext>
                  </a:extLst>
                </a:gridCol>
                <a:gridCol w="3143438">
                  <a:extLst>
                    <a:ext uri="{9D8B030D-6E8A-4147-A177-3AD203B41FA5}">
                      <a16:colId xmlns:a16="http://schemas.microsoft.com/office/drawing/2014/main" val="1475828671"/>
                    </a:ext>
                  </a:extLst>
                </a:gridCol>
                <a:gridCol w="2681643">
                  <a:extLst>
                    <a:ext uri="{9D8B030D-6E8A-4147-A177-3AD203B41FA5}">
                      <a16:colId xmlns:a16="http://schemas.microsoft.com/office/drawing/2014/main" val="530707448"/>
                    </a:ext>
                  </a:extLst>
                </a:gridCol>
                <a:gridCol w="2654639">
                  <a:extLst>
                    <a:ext uri="{9D8B030D-6E8A-4147-A177-3AD203B41FA5}">
                      <a16:colId xmlns:a16="http://schemas.microsoft.com/office/drawing/2014/main" val="3173923888"/>
                    </a:ext>
                  </a:extLst>
                </a:gridCol>
              </a:tblGrid>
              <a:tr h="835520">
                <a:tc>
                  <a:txBody>
                    <a:bodyPr/>
                    <a:lstStyle/>
                    <a:p>
                      <a:pPr algn="ctr"/>
                      <a:endParaRPr lang="en-GB" sz="1600">
                        <a:solidFill>
                          <a:schemeClr val="bg1"/>
                        </a:solidFill>
                        <a:latin typeface="+mj-lt"/>
                      </a:endParaRPr>
                    </a:p>
                    <a:p>
                      <a:pPr algn="ctr"/>
                      <a:endParaRPr lang="en-GB" sz="1600">
                        <a:solidFill>
                          <a:schemeClr val="bg1"/>
                        </a:solidFill>
                        <a:latin typeface="+mj-lt"/>
                      </a:endParaRPr>
                    </a:p>
                    <a:p>
                      <a:pPr algn="ctr"/>
                      <a:r>
                        <a:rPr lang="en-GB" sz="1600">
                          <a:solidFill>
                            <a:schemeClr val="bg1"/>
                          </a:solidFill>
                          <a:latin typeface="+mj-lt"/>
                        </a:rPr>
                        <a:t>Governance</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600">
                        <a:solidFill>
                          <a:schemeClr val="bg1"/>
                        </a:solidFill>
                        <a:latin typeface="+mj-lt"/>
                      </a:endParaRPr>
                    </a:p>
                    <a:p>
                      <a:pPr algn="ctr"/>
                      <a:endParaRPr lang="en-GB" sz="1600">
                        <a:solidFill>
                          <a:schemeClr val="bg1"/>
                        </a:solidFill>
                        <a:latin typeface="+mj-lt"/>
                      </a:endParaRPr>
                    </a:p>
                    <a:p>
                      <a:pPr algn="ctr"/>
                      <a:r>
                        <a:rPr lang="en-GB" sz="1600">
                          <a:solidFill>
                            <a:schemeClr val="bg1"/>
                          </a:solidFill>
                          <a:latin typeface="+mj-lt"/>
                        </a:rPr>
                        <a:t>Strategy</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GB" sz="1600">
                        <a:solidFill>
                          <a:schemeClr val="bg1"/>
                        </a:solidFill>
                        <a:latin typeface="+mj-lt"/>
                      </a:endParaRPr>
                    </a:p>
                    <a:p>
                      <a:pPr algn="ctr"/>
                      <a:endParaRPr lang="en-GB" sz="1600">
                        <a:solidFill>
                          <a:schemeClr val="bg1"/>
                        </a:solidFill>
                        <a:latin typeface="+mj-lt"/>
                      </a:endParaRPr>
                    </a:p>
                    <a:p>
                      <a:pPr algn="ctr"/>
                      <a:r>
                        <a:rPr lang="en-GB" sz="1600">
                          <a:solidFill>
                            <a:schemeClr val="bg1"/>
                          </a:solidFill>
                          <a:latin typeface="+mj-lt"/>
                        </a:rPr>
                        <a:t>Risk &amp; impact management</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endParaRPr lang="en-GB" sz="1600">
                        <a:latin typeface="+mj-lt"/>
                      </a:endParaRPr>
                    </a:p>
                    <a:p>
                      <a:pPr algn="ctr"/>
                      <a:endParaRPr lang="en-GB" sz="1600">
                        <a:latin typeface="+mj-lt"/>
                      </a:endParaRPr>
                    </a:p>
                    <a:p>
                      <a:pPr algn="ctr"/>
                      <a:r>
                        <a:rPr lang="en-GB" sz="1600">
                          <a:solidFill>
                            <a:schemeClr val="bg1"/>
                          </a:solidFill>
                          <a:latin typeface="+mj-lt"/>
                        </a:rPr>
                        <a:t>Metrics and targets</a:t>
                      </a: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B7E9A"/>
                    </a:solidFill>
                  </a:tcPr>
                </a:tc>
                <a:extLst>
                  <a:ext uri="{0D108BD9-81ED-4DB2-BD59-A6C34878D82A}">
                    <a16:rowId xmlns:a16="http://schemas.microsoft.com/office/drawing/2014/main" val="3002771829"/>
                  </a:ext>
                </a:extLst>
              </a:tr>
              <a:tr h="603431">
                <a:tc>
                  <a:txBody>
                    <a:bodyPr/>
                    <a:lstStyle/>
                    <a:p>
                      <a:pPr algn="ctr"/>
                      <a:r>
                        <a:rPr lang="en-AU" sz="1400" b="0" i="0" kern="0">
                          <a:solidFill>
                            <a:schemeClr val="tx1"/>
                          </a:solidFill>
                          <a:effectLst/>
                          <a:latin typeface="+mn-lt"/>
                          <a:ea typeface="+mn-ea"/>
                          <a:cs typeface="+mn-cs"/>
                        </a:rPr>
                        <a:t>Disclose the organisation’s governance of </a:t>
                      </a:r>
                      <a:r>
                        <a:rPr lang="en-AU" sz="1400" b="1" i="0" kern="0">
                          <a:solidFill>
                            <a:schemeClr val="tx1"/>
                          </a:solidFill>
                          <a:effectLst/>
                          <a:latin typeface="+mn-lt"/>
                          <a:ea typeface="+mn-ea"/>
                          <a:cs typeface="+mn-cs"/>
                        </a:rPr>
                        <a:t>nature-related dependencies, impacts, risks and opportunities </a:t>
                      </a:r>
                      <a:r>
                        <a:rPr lang="en-AU" sz="1400" b="0" i="0" kern="0">
                          <a:solidFill>
                            <a:schemeClr val="tx1"/>
                          </a:solidFill>
                          <a:effectLst/>
                          <a:latin typeface="+mn-lt"/>
                          <a:ea typeface="+mn-ea"/>
                          <a:cs typeface="+mn-cs"/>
                        </a:rPr>
                        <a:t>(NRDIROs)</a:t>
                      </a:r>
                      <a:endParaRPr lang="en-GB" sz="1400" b="0" i="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AU" sz="1400" b="0" i="0"/>
                        <a:t>Disclose the effects of NRDIROs on the organisation’s business model, strategy and financial planning where such information is material</a:t>
                      </a:r>
                      <a:endParaRPr lang="en-GB" sz="1400" b="0" i="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AU" sz="1400" b="0" i="0"/>
                        <a:t>Describe the processes used by the organisation to identify, assess, prioritise and monitor NRDIROs</a:t>
                      </a:r>
                      <a:endParaRPr lang="en-GB" sz="1400" b="0" i="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AU" sz="1400" b="0" i="0"/>
                        <a:t>Disclose the metrics and targets used to assess and manage material NRDIROs</a:t>
                      </a:r>
                      <a:endParaRPr lang="en-GB" sz="1400" b="0" i="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28453021"/>
                  </a:ext>
                </a:extLst>
              </a:tr>
              <a:tr h="2800539">
                <a:tc>
                  <a:txBody>
                    <a:bodyPr/>
                    <a:lstStyle/>
                    <a:p>
                      <a:pPr marL="228600" marR="0" lvl="0" indent="-228600" algn="l" defTabSz="914370" rtl="0" eaLnBrk="1" latinLnBrk="0" hangingPunct="1">
                        <a:lnSpc>
                          <a:spcPct val="100000"/>
                        </a:lnSpc>
                        <a:spcBef>
                          <a:spcPts val="600"/>
                        </a:spcBef>
                        <a:spcAft>
                          <a:spcPts val="0"/>
                        </a:spcAft>
                        <a:buClrTx/>
                        <a:buSzPct val="100000"/>
                        <a:buFont typeface="+mj-lt"/>
                        <a:buAutoNum type="alphaLcParenR"/>
                      </a:pPr>
                      <a:r>
                        <a:rPr lang="en-AU" sz="1400"/>
                        <a:t>Board oversight</a:t>
                      </a:r>
                    </a:p>
                    <a:p>
                      <a:pPr marL="228600" marR="0" lvl="0" indent="-228600" algn="l" defTabSz="914370" rtl="0" eaLnBrk="1" latinLnBrk="0" hangingPunct="1">
                        <a:lnSpc>
                          <a:spcPct val="100000"/>
                        </a:lnSpc>
                        <a:spcBef>
                          <a:spcPts val="600"/>
                        </a:spcBef>
                        <a:spcAft>
                          <a:spcPts val="0"/>
                        </a:spcAft>
                        <a:buClrTx/>
                        <a:buSzPct val="100000"/>
                        <a:buFont typeface="+mj-lt"/>
                        <a:buAutoNum type="alphaLcParenR"/>
                      </a:pPr>
                      <a:r>
                        <a:rPr lang="en-AU" sz="1400"/>
                        <a:t>Management role</a:t>
                      </a:r>
                    </a:p>
                    <a:p>
                      <a:pPr marL="228600" marR="0" lvl="0" indent="-228600" algn="l" defTabSz="914370" rtl="0" eaLnBrk="1" latinLnBrk="0" hangingPunct="1">
                        <a:lnSpc>
                          <a:spcPct val="100000"/>
                        </a:lnSpc>
                        <a:spcBef>
                          <a:spcPts val="600"/>
                        </a:spcBef>
                        <a:spcAft>
                          <a:spcPts val="0"/>
                        </a:spcAft>
                        <a:buClrTx/>
                        <a:buSzPct val="100000"/>
                        <a:buFont typeface="+mj-lt"/>
                        <a:buAutoNum type="alphaLcParenR"/>
                      </a:pPr>
                      <a:r>
                        <a:rPr lang="en-AU" sz="1400"/>
                        <a:t>Human rights policies and engagement activities</a:t>
                      </a:r>
                      <a:endParaRPr lang="en-GB" sz="14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l" defTabSz="914370" rtl="0" eaLnBrk="1" latinLnBrk="0" hangingPunct="1">
                        <a:lnSpc>
                          <a:spcPct val="100000"/>
                        </a:lnSpc>
                        <a:spcBef>
                          <a:spcPts val="600"/>
                        </a:spcBef>
                        <a:spcAft>
                          <a:spcPts val="0"/>
                        </a:spcAft>
                        <a:buClrTx/>
                        <a:buSzPct val="100000"/>
                        <a:buFont typeface="+mj-lt"/>
                        <a:buAutoNum type="alphaLcParenR"/>
                      </a:pPr>
                      <a:r>
                        <a:rPr lang="en-AU" sz="1400"/>
                        <a:t>NRDIROs</a:t>
                      </a:r>
                    </a:p>
                    <a:p>
                      <a:pPr marL="228600" marR="0" lvl="0" indent="-228600" algn="l" defTabSz="914370" rtl="0" eaLnBrk="1" latinLnBrk="0" hangingPunct="1">
                        <a:lnSpc>
                          <a:spcPct val="100000"/>
                        </a:lnSpc>
                        <a:spcBef>
                          <a:spcPts val="600"/>
                        </a:spcBef>
                        <a:spcAft>
                          <a:spcPts val="0"/>
                        </a:spcAft>
                        <a:buClrTx/>
                        <a:buSzPct val="100000"/>
                        <a:buFont typeface="+mj-lt"/>
                        <a:buAutoNum type="alphaLcParenR"/>
                      </a:pPr>
                      <a:r>
                        <a:rPr lang="en-AU" sz="1400"/>
                        <a:t>Impact on business model, value chain, strategy and financial planning</a:t>
                      </a:r>
                    </a:p>
                    <a:p>
                      <a:pPr marL="228600" marR="0" lvl="0" indent="-228600" algn="l" defTabSz="914370" rtl="0" eaLnBrk="1" latinLnBrk="0" hangingPunct="1">
                        <a:lnSpc>
                          <a:spcPct val="100000"/>
                        </a:lnSpc>
                        <a:spcBef>
                          <a:spcPts val="600"/>
                        </a:spcBef>
                        <a:spcAft>
                          <a:spcPts val="0"/>
                        </a:spcAft>
                        <a:buClrTx/>
                        <a:buSzPct val="100000"/>
                        <a:buFont typeface="+mj-lt"/>
                        <a:buAutoNum type="alphaLcParenR"/>
                      </a:pPr>
                      <a:r>
                        <a:rPr lang="en-AU" sz="1400"/>
                        <a:t>Resilience of the organisation’s strategy to nature, taking into consideration different scenarios</a:t>
                      </a:r>
                    </a:p>
                    <a:p>
                      <a:pPr marL="228600" marR="0" lvl="0" indent="-228600" algn="l" defTabSz="914370" rtl="0" eaLnBrk="1" latinLnBrk="0" hangingPunct="1">
                        <a:lnSpc>
                          <a:spcPct val="100000"/>
                        </a:lnSpc>
                        <a:spcBef>
                          <a:spcPts val="600"/>
                        </a:spcBef>
                        <a:spcAft>
                          <a:spcPts val="0"/>
                        </a:spcAft>
                        <a:buClrTx/>
                        <a:buSzPct val="100000"/>
                        <a:buFont typeface="+mj-lt"/>
                        <a:buAutoNum type="alphaLcParenR"/>
                      </a:pPr>
                      <a:r>
                        <a:rPr lang="en-AU" sz="1400"/>
                        <a:t>Locations of assets and/or activities in the organisation’s direct operations and upstream and downstream priority locations</a:t>
                      </a:r>
                      <a:endParaRPr lang="en-GB" sz="14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l" defTabSz="914370" rtl="0" eaLnBrk="1" latinLnBrk="0" hangingPunct="1">
                        <a:lnSpc>
                          <a:spcPct val="100000"/>
                        </a:lnSpc>
                        <a:spcBef>
                          <a:spcPts val="600"/>
                        </a:spcBef>
                        <a:spcAft>
                          <a:spcPts val="0"/>
                        </a:spcAft>
                        <a:buClrTx/>
                        <a:buSzPct val="100000"/>
                        <a:buFont typeface="+mj-lt"/>
                        <a:buAutoNum type="alphaLcParenR"/>
                      </a:pPr>
                      <a:r>
                        <a:rPr lang="en-AU" sz="1400"/>
                        <a:t>(</a:t>
                      </a:r>
                      <a:r>
                        <a:rPr lang="en-AU" sz="1400" err="1"/>
                        <a:t>i</a:t>
                      </a:r>
                      <a:r>
                        <a:rPr lang="en-AU" sz="1400"/>
                        <a:t>) Processes for identifying, assessing and prioritising NRDIROs</a:t>
                      </a:r>
                    </a:p>
                    <a:p>
                      <a:pPr marL="216000" lvl="1" indent="0">
                        <a:buFont typeface="+mj-lt"/>
                        <a:buNone/>
                      </a:pPr>
                      <a:endParaRPr lang="en-AU" sz="1400"/>
                    </a:p>
                    <a:p>
                      <a:pPr marL="216000" lvl="1" indent="0">
                        <a:buFont typeface="+mj-lt"/>
                        <a:buNone/>
                      </a:pPr>
                      <a:r>
                        <a:rPr lang="en-AU" sz="1400"/>
                        <a:t>(ii) Processes for identifying, assessing and prioritising NRDIROs in upstream and downstream value chain(s) </a:t>
                      </a:r>
                    </a:p>
                    <a:p>
                      <a:pPr marL="228600" marR="0" lvl="0" indent="-228600" algn="l" defTabSz="914370" rtl="0" eaLnBrk="1" latinLnBrk="0" hangingPunct="1">
                        <a:lnSpc>
                          <a:spcPct val="100000"/>
                        </a:lnSpc>
                        <a:spcBef>
                          <a:spcPts val="600"/>
                        </a:spcBef>
                        <a:spcAft>
                          <a:spcPts val="0"/>
                        </a:spcAft>
                        <a:buClrTx/>
                        <a:buSzPct val="100000"/>
                        <a:buFont typeface="+mj-lt"/>
                        <a:buAutoNum type="alphaLcParenR"/>
                      </a:pPr>
                      <a:r>
                        <a:rPr lang="en-AU" sz="1400"/>
                        <a:t>Processes for managing NRDIROs </a:t>
                      </a:r>
                    </a:p>
                    <a:p>
                      <a:pPr marL="228600" marR="0" lvl="0" indent="-228600" algn="l" defTabSz="914370" rtl="0" eaLnBrk="1" latinLnBrk="0" hangingPunct="1">
                        <a:lnSpc>
                          <a:spcPct val="100000"/>
                        </a:lnSpc>
                        <a:spcBef>
                          <a:spcPts val="600"/>
                        </a:spcBef>
                        <a:spcAft>
                          <a:spcPts val="0"/>
                        </a:spcAft>
                        <a:buClrTx/>
                        <a:buSzPct val="100000"/>
                        <a:buFont typeface="+mj-lt"/>
                        <a:buAutoNum type="alphaLcParenR"/>
                      </a:pPr>
                      <a:r>
                        <a:rPr lang="en-AU" sz="1400"/>
                        <a:t>Impact on risk management</a:t>
                      </a:r>
                      <a:endParaRPr lang="en-GB" sz="14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l" defTabSz="914370" rtl="0" eaLnBrk="1" latinLnBrk="0" hangingPunct="1">
                        <a:lnSpc>
                          <a:spcPct val="100000"/>
                        </a:lnSpc>
                        <a:spcBef>
                          <a:spcPts val="600"/>
                        </a:spcBef>
                        <a:spcAft>
                          <a:spcPts val="0"/>
                        </a:spcAft>
                        <a:buClrTx/>
                        <a:buSzPct val="100000"/>
                        <a:buFont typeface="+mj-lt"/>
                        <a:buAutoNum type="alphaLcParenR"/>
                      </a:pPr>
                      <a:r>
                        <a:rPr lang="en-AU" sz="1400"/>
                        <a:t>Metrics to assess and manage material nature-related risks and opportunities </a:t>
                      </a:r>
                    </a:p>
                    <a:p>
                      <a:pPr marL="228600" marR="0" lvl="0" indent="-228600" algn="l" defTabSz="914370" rtl="0" eaLnBrk="1" latinLnBrk="0" hangingPunct="1">
                        <a:lnSpc>
                          <a:spcPct val="100000"/>
                        </a:lnSpc>
                        <a:spcBef>
                          <a:spcPts val="600"/>
                        </a:spcBef>
                        <a:spcAft>
                          <a:spcPts val="0"/>
                        </a:spcAft>
                        <a:buClrTx/>
                        <a:buSzPct val="100000"/>
                        <a:buFont typeface="+mj-lt"/>
                        <a:buAutoNum type="alphaLcParenR"/>
                      </a:pPr>
                      <a:r>
                        <a:rPr lang="en-AU" sz="1400"/>
                        <a:t>Metrics to assess and manage dependencies and impacts on nature </a:t>
                      </a:r>
                    </a:p>
                    <a:p>
                      <a:pPr marL="228600" marR="0" lvl="0" indent="-228600" algn="l" defTabSz="914370" rtl="0" eaLnBrk="1" latinLnBrk="0" hangingPunct="1">
                        <a:lnSpc>
                          <a:spcPct val="100000"/>
                        </a:lnSpc>
                        <a:spcBef>
                          <a:spcPts val="600"/>
                        </a:spcBef>
                        <a:spcAft>
                          <a:spcPts val="0"/>
                        </a:spcAft>
                        <a:buClrTx/>
                        <a:buSzPct val="100000"/>
                        <a:buFont typeface="+mj-lt"/>
                        <a:buAutoNum type="alphaLcParenR"/>
                      </a:pPr>
                      <a:r>
                        <a:rPr lang="en-AU" sz="1400"/>
                        <a:t>Targets and goals</a:t>
                      </a:r>
                      <a:endParaRPr lang="en-GB" sz="14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2501196"/>
                  </a:ext>
                </a:extLst>
              </a:tr>
            </a:tbl>
          </a:graphicData>
        </a:graphic>
      </p:graphicFrame>
      <p:pic>
        <p:nvPicPr>
          <p:cNvPr id="15" name="ico-chess-knight">
            <a:extLst>
              <a:ext uri="{FF2B5EF4-FFF2-40B4-BE49-F238E27FC236}">
                <a16:creationId xmlns:a16="http://schemas.microsoft.com/office/drawing/2014/main" id="{81C4EAEF-B6E7-91ED-5926-817CB24FB1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14109" y="1942955"/>
            <a:ext cx="387116" cy="387116"/>
          </a:xfrm>
          <a:prstGeom prst="rect">
            <a:avLst/>
          </a:prstGeom>
        </p:spPr>
      </p:pic>
      <p:pic>
        <p:nvPicPr>
          <p:cNvPr id="16" name="ico-archery-target">
            <a:extLst>
              <a:ext uri="{FF2B5EF4-FFF2-40B4-BE49-F238E27FC236}">
                <a16:creationId xmlns:a16="http://schemas.microsoft.com/office/drawing/2014/main" id="{17811E73-76D6-19C2-5D3C-CE91EFD997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57021" y="1915082"/>
            <a:ext cx="387116" cy="387116"/>
          </a:xfrm>
          <a:prstGeom prst="rect">
            <a:avLst/>
          </a:prstGeom>
        </p:spPr>
      </p:pic>
      <p:pic>
        <p:nvPicPr>
          <p:cNvPr id="17" name="ico-measure-big">
            <a:extLst>
              <a:ext uri="{FF2B5EF4-FFF2-40B4-BE49-F238E27FC236}">
                <a16:creationId xmlns:a16="http://schemas.microsoft.com/office/drawing/2014/main" id="{CA8D113B-B497-6F76-3829-44C130461E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71993" y="1915082"/>
            <a:ext cx="387116" cy="387116"/>
          </a:xfrm>
          <a:prstGeom prst="rect">
            <a:avLst/>
          </a:prstGeom>
        </p:spPr>
      </p:pic>
      <p:pic>
        <p:nvPicPr>
          <p:cNvPr id="18" name="ico-white-house">
            <a:extLst>
              <a:ext uri="{FF2B5EF4-FFF2-40B4-BE49-F238E27FC236}">
                <a16:creationId xmlns:a16="http://schemas.microsoft.com/office/drawing/2014/main" id="{63A1F6B0-578E-DEC9-6D37-D19D35D9E83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00604" y="1931410"/>
            <a:ext cx="387116" cy="387116"/>
          </a:xfrm>
          <a:prstGeom prst="rect">
            <a:avLst/>
          </a:prstGeom>
        </p:spPr>
      </p:pic>
      <p:sp>
        <p:nvSpPr>
          <p:cNvPr id="19" name="Footnote">
            <a:extLst>
              <a:ext uri="{FF2B5EF4-FFF2-40B4-BE49-F238E27FC236}">
                <a16:creationId xmlns:a16="http://schemas.microsoft.com/office/drawing/2014/main" id="{D5441622-51FF-1FF0-B849-B3B90F5A0911}"/>
              </a:ext>
            </a:extLst>
          </p:cNvPr>
          <p:cNvSpPr/>
          <p:nvPr/>
        </p:nvSpPr>
        <p:spPr>
          <a:xfrm>
            <a:off x="1260046" y="6406322"/>
            <a:ext cx="11277600" cy="123111"/>
          </a:xfrm>
          <a:prstGeom prst="rect">
            <a:avLst/>
          </a:prstGeom>
        </p:spPr>
        <p:txBody>
          <a:bodyPr vert="horz" lIns="0" tIns="0" rIns="0" bIns="0" rtlCol="0" anchor="b" anchorCtr="0">
            <a:spAutoFit/>
          </a:bodyPr>
          <a:lstStyle/>
          <a:p>
            <a:pPr defTabSz="914370"/>
            <a:r>
              <a:rPr lang="en-GB" sz="800" kern="0"/>
              <a:t>Source: The Taskforce on Nature-Related Climate Disclosures, Oliver Wyman analysis</a:t>
            </a:r>
          </a:p>
        </p:txBody>
      </p:sp>
      <p:sp>
        <p:nvSpPr>
          <p:cNvPr id="4" name="Text Placeholder 2">
            <a:extLst>
              <a:ext uri="{FF2B5EF4-FFF2-40B4-BE49-F238E27FC236}">
                <a16:creationId xmlns:a16="http://schemas.microsoft.com/office/drawing/2014/main" id="{6BB503D9-C787-6DCA-7937-0E5FD8570BCB}"/>
              </a:ext>
            </a:extLst>
          </p:cNvPr>
          <p:cNvSpPr>
            <a:spLocks noGrp="1"/>
          </p:cNvSpPr>
          <p:nvPr>
            <p:ph type="body" sz="quarter" idx="13"/>
          </p:nvPr>
        </p:nvSpPr>
        <p:spPr>
          <a:xfrm>
            <a:off x="1149377" y="1302131"/>
            <a:ext cx="10475176" cy="697882"/>
          </a:xfrm>
        </p:spPr>
        <p:txBody>
          <a:bodyPr/>
          <a:lstStyle/>
          <a:p>
            <a:r>
              <a:rPr lang="en-AU"/>
              <a:t>The TNFD’s recommended 14 disclosures for all sectors are structured around four pillars</a:t>
            </a:r>
          </a:p>
        </p:txBody>
      </p:sp>
    </p:spTree>
    <p:extLst>
      <p:ext uri="{BB962C8B-B14F-4D97-AF65-F5344CB8AC3E}">
        <p14:creationId xmlns:p14="http://schemas.microsoft.com/office/powerpoint/2010/main" val="4064755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907C-300E-ADE5-7E99-4E59B7662BF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3B8A59E-4287-BC5F-F883-B822DA17CEB5}"/>
              </a:ext>
            </a:extLst>
          </p:cNvPr>
          <p:cNvSpPr>
            <a:spLocks noGrp="1"/>
          </p:cNvSpPr>
          <p:nvPr>
            <p:ph type="body" sz="quarter" idx="13"/>
          </p:nvPr>
        </p:nvSpPr>
        <p:spPr/>
        <p:txBody>
          <a:bodyPr/>
          <a:lstStyle/>
          <a:p>
            <a:r>
              <a:rPr lang="en-US"/>
              <a:t>A business can have positive or negative impact over 5 key drivers of nature change</a:t>
            </a:r>
            <a:endParaRPr lang="en-AU"/>
          </a:p>
        </p:txBody>
      </p:sp>
      <p:sp>
        <p:nvSpPr>
          <p:cNvPr id="12" name="TextBox 11">
            <a:extLst>
              <a:ext uri="{FF2B5EF4-FFF2-40B4-BE49-F238E27FC236}">
                <a16:creationId xmlns:a16="http://schemas.microsoft.com/office/drawing/2014/main" id="{D0FCF19B-C6BD-35E7-72B7-AFFDA702FF1F}"/>
              </a:ext>
            </a:extLst>
          </p:cNvPr>
          <p:cNvSpPr txBox="1"/>
          <p:nvPr/>
        </p:nvSpPr>
        <p:spPr>
          <a:xfrm>
            <a:off x="8747194" y="1876691"/>
            <a:ext cx="3020299" cy="4539704"/>
          </a:xfrm>
          <a:prstGeom prst="rect">
            <a:avLst/>
          </a:prstGeom>
          <a:noFill/>
        </p:spPr>
        <p:txBody>
          <a:bodyPr wrap="square" rtlCol="0">
            <a:spAutoFit/>
          </a:bodyPr>
          <a:lstStyle/>
          <a:p>
            <a:pPr algn="l"/>
            <a:r>
              <a:rPr lang="en-US" sz="1700" b="1" i="0" u="none" strike="noStrike" baseline="0">
                <a:solidFill>
                  <a:srgbClr val="333333"/>
                </a:solidFill>
                <a:highlight>
                  <a:srgbClr val="9BD3E0"/>
                </a:highlight>
                <a:latin typeface="Archivo-Bold"/>
              </a:rPr>
              <a:t>Impact drivers </a:t>
            </a:r>
            <a:r>
              <a:rPr lang="en-US" sz="1700" b="0" i="0" u="none" strike="noStrike" baseline="0">
                <a:solidFill>
                  <a:srgbClr val="333333"/>
                </a:solidFill>
                <a:latin typeface="Archivo-Regular"/>
              </a:rPr>
              <a:t>are measurable quantities of a natural resource that are used as an input to production and</a:t>
            </a:r>
          </a:p>
          <a:p>
            <a:pPr algn="l"/>
            <a:r>
              <a:rPr lang="en-US" sz="1700" b="0" i="0" u="none" strike="noStrike" baseline="0">
                <a:solidFill>
                  <a:srgbClr val="333333"/>
                </a:solidFill>
                <a:latin typeface="Archivo-Regular"/>
              </a:rPr>
              <a:t>measurable non-product outputs of a business activity</a:t>
            </a:r>
          </a:p>
          <a:p>
            <a:pPr algn="l"/>
            <a:r>
              <a:rPr lang="en-AU" sz="1700" b="0" i="0" u="none" strike="noStrike" baseline="0">
                <a:solidFill>
                  <a:srgbClr val="333333"/>
                </a:solidFill>
                <a:latin typeface="Archivo-Regular"/>
              </a:rPr>
              <a:t>that affects nature.</a:t>
            </a:r>
          </a:p>
          <a:p>
            <a:pPr algn="l"/>
            <a:endParaRPr lang="en-AU" sz="1700" b="0" i="0" u="none" strike="noStrike" baseline="0">
              <a:solidFill>
                <a:srgbClr val="333333"/>
              </a:solidFill>
              <a:latin typeface="Archivo-Regular"/>
            </a:endParaRPr>
          </a:p>
          <a:p>
            <a:pPr algn="l"/>
            <a:r>
              <a:rPr lang="en-US" sz="1700" b="0" i="0" u="none" strike="noStrike" baseline="0">
                <a:solidFill>
                  <a:srgbClr val="333333"/>
                </a:solidFill>
                <a:latin typeface="Archivo-Regular"/>
              </a:rPr>
              <a:t>An </a:t>
            </a:r>
            <a:r>
              <a:rPr lang="en-US" sz="1700" b="1" i="0" u="none" strike="noStrike" baseline="0">
                <a:solidFill>
                  <a:srgbClr val="333333"/>
                </a:solidFill>
                <a:highlight>
                  <a:srgbClr val="9BD3E0"/>
                </a:highlight>
                <a:latin typeface="Archivo-Bold"/>
              </a:rPr>
              <a:t>impact pathway </a:t>
            </a:r>
            <a:r>
              <a:rPr lang="en-US" sz="1700" b="0" i="0" u="none" strike="noStrike" baseline="0">
                <a:solidFill>
                  <a:srgbClr val="333333"/>
                </a:solidFill>
                <a:latin typeface="Archivo-Regular"/>
              </a:rPr>
              <a:t>describes how, as a result of a</a:t>
            </a:r>
          </a:p>
          <a:p>
            <a:pPr algn="l"/>
            <a:r>
              <a:rPr lang="en-US" sz="1700" b="0" i="0" u="none" strike="noStrike" baseline="0">
                <a:solidFill>
                  <a:srgbClr val="333333"/>
                </a:solidFill>
                <a:latin typeface="Archivo-Regular"/>
              </a:rPr>
              <a:t>specific business activity, a particular impact driver</a:t>
            </a:r>
          </a:p>
          <a:p>
            <a:pPr algn="l"/>
            <a:r>
              <a:rPr lang="en-US" sz="1700" b="0" i="0" u="none" strike="noStrike" baseline="0">
                <a:solidFill>
                  <a:srgbClr val="333333"/>
                </a:solidFill>
                <a:latin typeface="Archivo-Regular"/>
              </a:rPr>
              <a:t>can lead to changes in natural capital and flows of ecosystem services, and how these changes affect different stakeholders.</a:t>
            </a:r>
            <a:endParaRPr lang="en-AU" sz="1700"/>
          </a:p>
        </p:txBody>
      </p:sp>
      <p:sp>
        <p:nvSpPr>
          <p:cNvPr id="2" name="Title 1">
            <a:extLst>
              <a:ext uri="{FF2B5EF4-FFF2-40B4-BE49-F238E27FC236}">
                <a16:creationId xmlns:a16="http://schemas.microsoft.com/office/drawing/2014/main" id="{224E3B35-FE8E-4178-E9B8-FF911299B293}"/>
              </a:ext>
            </a:extLst>
          </p:cNvPr>
          <p:cNvSpPr>
            <a:spLocks noGrp="1"/>
          </p:cNvSpPr>
          <p:nvPr>
            <p:ph type="title"/>
          </p:nvPr>
        </p:nvSpPr>
        <p:spPr/>
        <p:txBody>
          <a:bodyPr>
            <a:normAutofit fontScale="90000"/>
          </a:bodyPr>
          <a:lstStyle/>
          <a:p>
            <a:r>
              <a:rPr lang="en-US"/>
              <a:t>Impact Drivers</a:t>
            </a:r>
            <a:endParaRPr lang="en-AU"/>
          </a:p>
        </p:txBody>
      </p:sp>
      <p:sp>
        <p:nvSpPr>
          <p:cNvPr id="6" name="Slide Number Placeholder 5">
            <a:extLst>
              <a:ext uri="{FF2B5EF4-FFF2-40B4-BE49-F238E27FC236}">
                <a16:creationId xmlns:a16="http://schemas.microsoft.com/office/drawing/2014/main" id="{08C081D4-3464-9988-9A8C-CD4252FCD6C4}"/>
              </a:ext>
            </a:extLst>
          </p:cNvPr>
          <p:cNvSpPr>
            <a:spLocks noGrp="1"/>
          </p:cNvSpPr>
          <p:nvPr>
            <p:ph type="sldNum" sz="quarter" idx="12"/>
          </p:nvPr>
        </p:nvSpPr>
        <p:spPr/>
        <p:txBody>
          <a:bodyPr/>
          <a:lstStyle/>
          <a:p>
            <a:fld id="{B7AB2E9C-1E1F-E543-B63B-F30036088532}" type="slidenum">
              <a:rPr lang="en-US" smtClean="0"/>
              <a:pPr/>
              <a:t>11</a:t>
            </a:fld>
            <a:endParaRPr lang="en-US"/>
          </a:p>
        </p:txBody>
      </p:sp>
      <p:pic>
        <p:nvPicPr>
          <p:cNvPr id="8" name="Picture 7">
            <a:extLst>
              <a:ext uri="{FF2B5EF4-FFF2-40B4-BE49-F238E27FC236}">
                <a16:creationId xmlns:a16="http://schemas.microsoft.com/office/drawing/2014/main" id="{0AF35757-2506-AE01-62D0-DD959942EE51}"/>
              </a:ext>
            </a:extLst>
          </p:cNvPr>
          <p:cNvPicPr>
            <a:picLocks noChangeAspect="1"/>
          </p:cNvPicPr>
          <p:nvPr/>
        </p:nvPicPr>
        <p:blipFill>
          <a:blip r:embed="rId3"/>
          <a:stretch>
            <a:fillRect/>
          </a:stretch>
        </p:blipFill>
        <p:spPr>
          <a:xfrm>
            <a:off x="1163322" y="1932494"/>
            <a:ext cx="7473313" cy="4745511"/>
          </a:xfrm>
          <a:prstGeom prst="rect">
            <a:avLst/>
          </a:prstGeom>
        </p:spPr>
      </p:pic>
      <p:sp>
        <p:nvSpPr>
          <p:cNvPr id="4" name="TextBox 3">
            <a:extLst>
              <a:ext uri="{FF2B5EF4-FFF2-40B4-BE49-F238E27FC236}">
                <a16:creationId xmlns:a16="http://schemas.microsoft.com/office/drawing/2014/main" id="{261CCF66-B7C2-9A9C-5B2E-5BECDAAAFE42}"/>
              </a:ext>
            </a:extLst>
          </p:cNvPr>
          <p:cNvSpPr txBox="1"/>
          <p:nvPr/>
        </p:nvSpPr>
        <p:spPr>
          <a:xfrm>
            <a:off x="1042741" y="6642556"/>
            <a:ext cx="10914797" cy="430887"/>
          </a:xfrm>
          <a:prstGeom prst="rect">
            <a:avLst/>
          </a:prstGeom>
          <a:noFill/>
        </p:spPr>
        <p:txBody>
          <a:bodyPr wrap="square" rtlCol="0">
            <a:spAutoFit/>
          </a:bodyPr>
          <a:lstStyle/>
          <a:p>
            <a:r>
              <a:rPr lang="en-US" sz="1050"/>
              <a:t>Fig.: Drivers of nature change – reflecting both negative and positive impacts. Source: Recommendations of the Taskforce on Nature-related Financial Disclosures, p.63.</a:t>
            </a:r>
          </a:p>
          <a:p>
            <a:endParaRPr lang="en-US" sz="1050"/>
          </a:p>
        </p:txBody>
      </p:sp>
    </p:spTree>
    <p:extLst>
      <p:ext uri="{BB962C8B-B14F-4D97-AF65-F5344CB8AC3E}">
        <p14:creationId xmlns:p14="http://schemas.microsoft.com/office/powerpoint/2010/main" val="27694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83C8A-3B82-550E-D8CB-AD0D3E6075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29AA9-CD77-3C0A-982E-01985BCC75C2}"/>
              </a:ext>
            </a:extLst>
          </p:cNvPr>
          <p:cNvSpPr>
            <a:spLocks noGrp="1"/>
          </p:cNvSpPr>
          <p:nvPr>
            <p:ph type="title"/>
          </p:nvPr>
        </p:nvSpPr>
        <p:spPr/>
        <p:txBody>
          <a:bodyPr>
            <a:normAutofit fontScale="90000"/>
          </a:bodyPr>
          <a:lstStyle/>
          <a:p>
            <a:r>
              <a:rPr lang="en-US"/>
              <a:t>Indicators and Metrics</a:t>
            </a:r>
            <a:endParaRPr lang="en-AU"/>
          </a:p>
        </p:txBody>
      </p:sp>
      <p:sp>
        <p:nvSpPr>
          <p:cNvPr id="3" name="Text Placeholder 2">
            <a:extLst>
              <a:ext uri="{FF2B5EF4-FFF2-40B4-BE49-F238E27FC236}">
                <a16:creationId xmlns:a16="http://schemas.microsoft.com/office/drawing/2014/main" id="{514C18E0-2676-095C-65B4-5461EB9C14E6}"/>
              </a:ext>
            </a:extLst>
          </p:cNvPr>
          <p:cNvSpPr>
            <a:spLocks noGrp="1"/>
          </p:cNvSpPr>
          <p:nvPr>
            <p:ph type="body" sz="quarter" idx="13"/>
          </p:nvPr>
        </p:nvSpPr>
        <p:spPr/>
        <p:txBody>
          <a:bodyPr/>
          <a:lstStyle/>
          <a:p>
            <a:r>
              <a:rPr lang="en-US"/>
              <a:t>Indicators and metrics are used to describe and report on a company’s impact on nature</a:t>
            </a:r>
            <a:endParaRPr lang="en-AU"/>
          </a:p>
        </p:txBody>
      </p:sp>
      <p:sp>
        <p:nvSpPr>
          <p:cNvPr id="6" name="Slide Number Placeholder 5">
            <a:extLst>
              <a:ext uri="{FF2B5EF4-FFF2-40B4-BE49-F238E27FC236}">
                <a16:creationId xmlns:a16="http://schemas.microsoft.com/office/drawing/2014/main" id="{BAD6FAC6-B43D-38B0-90FB-ED91F2D4684D}"/>
              </a:ext>
            </a:extLst>
          </p:cNvPr>
          <p:cNvSpPr>
            <a:spLocks noGrp="1"/>
          </p:cNvSpPr>
          <p:nvPr>
            <p:ph type="sldNum" sz="quarter" idx="12"/>
          </p:nvPr>
        </p:nvSpPr>
        <p:spPr/>
        <p:txBody>
          <a:bodyPr/>
          <a:lstStyle/>
          <a:p>
            <a:fld id="{B7AB2E9C-1E1F-E543-B63B-F30036088532}" type="slidenum">
              <a:rPr lang="en-US" smtClean="0"/>
              <a:pPr/>
              <a:t>12</a:t>
            </a:fld>
            <a:endParaRPr lang="en-US"/>
          </a:p>
        </p:txBody>
      </p:sp>
      <p:pic>
        <p:nvPicPr>
          <p:cNvPr id="8" name="Picture 7">
            <a:extLst>
              <a:ext uri="{FF2B5EF4-FFF2-40B4-BE49-F238E27FC236}">
                <a16:creationId xmlns:a16="http://schemas.microsoft.com/office/drawing/2014/main" id="{8EA87136-DA97-B077-A3A7-66A38284D48E}"/>
              </a:ext>
            </a:extLst>
          </p:cNvPr>
          <p:cNvPicPr>
            <a:picLocks noChangeAspect="1"/>
          </p:cNvPicPr>
          <p:nvPr/>
        </p:nvPicPr>
        <p:blipFill>
          <a:blip r:embed="rId3"/>
          <a:srcRect l="12884" t="7113"/>
          <a:stretch/>
        </p:blipFill>
        <p:spPr>
          <a:xfrm>
            <a:off x="3836504" y="2076939"/>
            <a:ext cx="5423186" cy="4537460"/>
          </a:xfrm>
          <a:prstGeom prst="rect">
            <a:avLst/>
          </a:prstGeom>
        </p:spPr>
      </p:pic>
      <p:sp>
        <p:nvSpPr>
          <p:cNvPr id="4" name="TextBox 3">
            <a:extLst>
              <a:ext uri="{FF2B5EF4-FFF2-40B4-BE49-F238E27FC236}">
                <a16:creationId xmlns:a16="http://schemas.microsoft.com/office/drawing/2014/main" id="{8D8F586C-AA72-F2AF-68A1-11545C0C9A7A}"/>
              </a:ext>
            </a:extLst>
          </p:cNvPr>
          <p:cNvSpPr txBox="1"/>
          <p:nvPr/>
        </p:nvSpPr>
        <p:spPr>
          <a:xfrm>
            <a:off x="3802291" y="6605485"/>
            <a:ext cx="10914797" cy="430887"/>
          </a:xfrm>
          <a:prstGeom prst="rect">
            <a:avLst/>
          </a:prstGeom>
          <a:noFill/>
        </p:spPr>
        <p:txBody>
          <a:bodyPr wrap="square" rtlCol="0">
            <a:spAutoFit/>
          </a:bodyPr>
          <a:lstStyle/>
          <a:p>
            <a:r>
              <a:rPr lang="en-US" sz="1050"/>
              <a:t>Fig.: Indicators and metrics. Source: Recommendations of the Taskforce on Nature-related Financial Disclosures, p.62.</a:t>
            </a:r>
          </a:p>
          <a:p>
            <a:endParaRPr lang="en-US" sz="1050"/>
          </a:p>
        </p:txBody>
      </p:sp>
    </p:spTree>
    <p:extLst>
      <p:ext uri="{BB962C8B-B14F-4D97-AF65-F5344CB8AC3E}">
        <p14:creationId xmlns:p14="http://schemas.microsoft.com/office/powerpoint/2010/main" val="29258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D7E5531D-1E61-622F-7127-0FE8322763D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11" name="think-cell data - do not delete" hidden="1">
                        <a:extLst>
                          <a:ext uri="{FF2B5EF4-FFF2-40B4-BE49-F238E27FC236}">
                            <a16:creationId xmlns:a16="http://schemas.microsoft.com/office/drawing/2014/main" id="{D7E5531D-1E61-622F-7127-0FE8322763D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0F3DF4-D95A-7FAA-68B2-917A478E58F2}"/>
              </a:ext>
            </a:extLst>
          </p:cNvPr>
          <p:cNvSpPr>
            <a:spLocks noGrp="1"/>
          </p:cNvSpPr>
          <p:nvPr>
            <p:ph type="title"/>
          </p:nvPr>
        </p:nvSpPr>
        <p:spPr>
          <a:xfrm>
            <a:off x="1105573" y="611165"/>
            <a:ext cx="10270312" cy="532646"/>
          </a:xfrm>
        </p:spPr>
        <p:txBody>
          <a:bodyPr vert="horz">
            <a:normAutofit fontScale="90000"/>
          </a:bodyPr>
          <a:lstStyle/>
          <a:p>
            <a:r>
              <a:rPr lang="en-US"/>
              <a:t>Significance of Place Based Reporting</a:t>
            </a:r>
            <a:endParaRPr lang="en-AU"/>
          </a:p>
        </p:txBody>
      </p:sp>
      <p:sp>
        <p:nvSpPr>
          <p:cNvPr id="3" name="Text Placeholder 2">
            <a:extLst>
              <a:ext uri="{FF2B5EF4-FFF2-40B4-BE49-F238E27FC236}">
                <a16:creationId xmlns:a16="http://schemas.microsoft.com/office/drawing/2014/main" id="{F94FFF01-3543-6943-5D51-4D48E566C6AA}"/>
              </a:ext>
            </a:extLst>
          </p:cNvPr>
          <p:cNvSpPr>
            <a:spLocks noGrp="1"/>
          </p:cNvSpPr>
          <p:nvPr>
            <p:ph type="body" sz="quarter" idx="13"/>
          </p:nvPr>
        </p:nvSpPr>
        <p:spPr>
          <a:xfrm>
            <a:off x="1149377" y="1302131"/>
            <a:ext cx="10475176" cy="697882"/>
          </a:xfrm>
        </p:spPr>
        <p:txBody>
          <a:bodyPr/>
          <a:lstStyle/>
          <a:p>
            <a:r>
              <a:rPr lang="en-US"/>
              <a:t>Identification, assessment and management of nature-related issues is necessarily different to climate</a:t>
            </a:r>
            <a:endParaRPr lang="en-AU"/>
          </a:p>
        </p:txBody>
      </p:sp>
      <p:sp>
        <p:nvSpPr>
          <p:cNvPr id="6" name="Slide Number Placeholder 5">
            <a:extLst>
              <a:ext uri="{FF2B5EF4-FFF2-40B4-BE49-F238E27FC236}">
                <a16:creationId xmlns:a16="http://schemas.microsoft.com/office/drawing/2014/main" id="{2E606527-5922-0410-09DC-E59D777977C9}"/>
              </a:ext>
            </a:extLst>
          </p:cNvPr>
          <p:cNvSpPr>
            <a:spLocks noGrp="1"/>
          </p:cNvSpPr>
          <p:nvPr>
            <p:ph type="sldNum" sz="quarter" idx="12"/>
          </p:nvPr>
        </p:nvSpPr>
        <p:spPr/>
        <p:txBody>
          <a:bodyPr/>
          <a:lstStyle/>
          <a:p>
            <a:fld id="{B7AB2E9C-1E1F-E543-B63B-F30036088532}" type="slidenum">
              <a:rPr lang="en-US" smtClean="0"/>
              <a:pPr/>
              <a:t>13</a:t>
            </a:fld>
            <a:endParaRPr lang="en-US"/>
          </a:p>
        </p:txBody>
      </p:sp>
      <p:sp>
        <p:nvSpPr>
          <p:cNvPr id="9" name="TextBox 8">
            <a:extLst>
              <a:ext uri="{FF2B5EF4-FFF2-40B4-BE49-F238E27FC236}">
                <a16:creationId xmlns:a16="http://schemas.microsoft.com/office/drawing/2014/main" id="{FA90ADED-3EE6-5113-0BAB-06417E931866}"/>
              </a:ext>
            </a:extLst>
          </p:cNvPr>
          <p:cNvSpPr txBox="1"/>
          <p:nvPr/>
        </p:nvSpPr>
        <p:spPr>
          <a:xfrm>
            <a:off x="6002732" y="2448842"/>
            <a:ext cx="5416958" cy="1569660"/>
          </a:xfrm>
          <a:prstGeom prst="rect">
            <a:avLst/>
          </a:prstGeom>
          <a:solidFill>
            <a:schemeClr val="bg1">
              <a:lumMod val="95000"/>
            </a:schemeClr>
          </a:solidFill>
        </p:spPr>
        <p:txBody>
          <a:bodyPr wrap="square">
            <a:spAutoFit/>
          </a:bodyPr>
          <a:lstStyle/>
          <a:p>
            <a:pPr algn="l"/>
            <a:r>
              <a:rPr lang="en-US" sz="1600" b="0" i="0" u="none" strike="noStrike" baseline="0">
                <a:solidFill>
                  <a:srgbClr val="333333"/>
                </a:solidFill>
                <a:latin typeface="Archivo-Regular"/>
              </a:rPr>
              <a:t>“</a:t>
            </a:r>
            <a:r>
              <a:rPr lang="en-US" sz="1600" i="1" u="none" strike="noStrike" baseline="0">
                <a:solidFill>
                  <a:srgbClr val="333333"/>
                </a:solidFill>
                <a:latin typeface="Archivo-Regular"/>
              </a:rPr>
              <a:t>When disclosing information about material nature-related issues by geographic location, </a:t>
            </a:r>
            <a:r>
              <a:rPr lang="en-US" sz="1600" b="1" i="1" u="none" strike="noStrike" baseline="0">
                <a:solidFill>
                  <a:srgbClr val="333333"/>
                </a:solidFill>
                <a:highlight>
                  <a:srgbClr val="9BD3E0"/>
                </a:highlight>
                <a:latin typeface="Archivo-Regular"/>
              </a:rPr>
              <a:t>the organisation should disaggregate information to the extent possible</a:t>
            </a:r>
            <a:r>
              <a:rPr lang="en-US" sz="1600" b="0" i="1" u="none" strike="noStrike" baseline="0">
                <a:solidFill>
                  <a:srgbClr val="333333"/>
                </a:solidFill>
                <a:highlight>
                  <a:srgbClr val="9BD3E0"/>
                </a:highlight>
                <a:latin typeface="Archivo-Regular"/>
              </a:rPr>
              <a:t>. </a:t>
            </a:r>
            <a:r>
              <a:rPr lang="en-US" sz="1600" b="0" i="1" u="none" strike="noStrike" baseline="0">
                <a:solidFill>
                  <a:srgbClr val="333333"/>
                </a:solidFill>
                <a:latin typeface="Archivo-Regular"/>
              </a:rPr>
              <a:t>Organisations are encouraged to improve the level of geolocation precision over time as data and traceability </a:t>
            </a:r>
            <a:r>
              <a:rPr lang="en-AU" sz="1600" b="0" i="1" u="none" strike="noStrike" baseline="0">
                <a:solidFill>
                  <a:srgbClr val="333333"/>
                </a:solidFill>
                <a:latin typeface="Archivo-Regular"/>
              </a:rPr>
              <a:t>improve</a:t>
            </a:r>
            <a:r>
              <a:rPr lang="en-AU" sz="1600" b="0" i="0" u="none" strike="noStrike" baseline="0">
                <a:solidFill>
                  <a:srgbClr val="333333"/>
                </a:solidFill>
                <a:latin typeface="Archivo-Regular"/>
              </a:rPr>
              <a:t>.” </a:t>
            </a:r>
            <a:r>
              <a:rPr lang="en-AU" sz="1200" b="0" i="0" u="none" strike="noStrike" baseline="0">
                <a:solidFill>
                  <a:srgbClr val="333333"/>
                </a:solidFill>
                <a:latin typeface="Archivo-Regular"/>
              </a:rPr>
              <a:t>p.45</a:t>
            </a:r>
            <a:endParaRPr lang="en-AU" sz="1600"/>
          </a:p>
        </p:txBody>
      </p:sp>
      <p:sp>
        <p:nvSpPr>
          <p:cNvPr id="5" name="TextBox 4">
            <a:extLst>
              <a:ext uri="{FF2B5EF4-FFF2-40B4-BE49-F238E27FC236}">
                <a16:creationId xmlns:a16="http://schemas.microsoft.com/office/drawing/2014/main" id="{55C151FC-482D-F92A-F9A0-8804039FD41F}"/>
              </a:ext>
            </a:extLst>
          </p:cNvPr>
          <p:cNvSpPr txBox="1"/>
          <p:nvPr/>
        </p:nvSpPr>
        <p:spPr>
          <a:xfrm>
            <a:off x="1149377" y="2647910"/>
            <a:ext cx="4266685" cy="3323987"/>
          </a:xfrm>
          <a:prstGeom prst="rect">
            <a:avLst/>
          </a:prstGeom>
          <a:solidFill>
            <a:schemeClr val="bg1">
              <a:lumMod val="95000"/>
            </a:schemeClr>
          </a:solidFill>
        </p:spPr>
        <p:txBody>
          <a:bodyPr wrap="square" rtlCol="0">
            <a:spAutoFit/>
          </a:bodyPr>
          <a:lstStyle/>
          <a:p>
            <a:r>
              <a:rPr lang="en-US" sz="1600" b="0" i="1" u="none" strike="noStrike" baseline="0">
                <a:solidFill>
                  <a:srgbClr val="333333"/>
                </a:solidFill>
                <a:latin typeface="Archivo-Regular"/>
              </a:rPr>
              <a:t>“Climate change is a global process within one shared atmosphere. That essential character has led to the concept of a global carbon budget, which is central to the global policy and business response to address climate change. </a:t>
            </a:r>
            <a:r>
              <a:rPr lang="en-US" sz="1600" b="1" i="1" u="none" strike="noStrike" baseline="0">
                <a:solidFill>
                  <a:srgbClr val="333333"/>
                </a:solidFill>
                <a:highlight>
                  <a:srgbClr val="9BD3E0"/>
                </a:highlight>
                <a:latin typeface="Archivo-Regular"/>
              </a:rPr>
              <a:t>Nature-related impacts and dependencies, by contrast, are location specific, and therefore require local, context-specific assessment and responses</a:t>
            </a:r>
            <a:r>
              <a:rPr lang="en-US" sz="1600" b="1" i="1" u="none" strike="noStrike" baseline="0">
                <a:solidFill>
                  <a:srgbClr val="333333"/>
                </a:solidFill>
                <a:highlight>
                  <a:srgbClr val="F2F2F2"/>
                </a:highlight>
                <a:latin typeface="Archivo-Regular"/>
              </a:rPr>
              <a:t>. </a:t>
            </a:r>
            <a:r>
              <a:rPr lang="en-US" sz="1600" b="0" i="1" u="none" strike="noStrike" baseline="0">
                <a:solidFill>
                  <a:srgbClr val="333333"/>
                </a:solidFill>
                <a:latin typeface="Archivo-Regular"/>
              </a:rPr>
              <a:t>Understanding where interactions with nature occur is of paramount importance to the identification, assessment and management of nature related </a:t>
            </a:r>
            <a:r>
              <a:rPr lang="en-AU" sz="1600" b="0" i="1" u="none" strike="noStrike" baseline="0">
                <a:solidFill>
                  <a:srgbClr val="333333"/>
                </a:solidFill>
                <a:latin typeface="Archivo-Regular"/>
              </a:rPr>
              <a:t>issues.” </a:t>
            </a:r>
            <a:r>
              <a:rPr lang="en-AU" sz="1200">
                <a:solidFill>
                  <a:srgbClr val="333333"/>
                </a:solidFill>
                <a:latin typeface="Archivo-Regular"/>
              </a:rPr>
              <a:t>p.14</a:t>
            </a:r>
          </a:p>
          <a:p>
            <a:endParaRPr lang="en-AU"/>
          </a:p>
        </p:txBody>
      </p:sp>
      <p:sp>
        <p:nvSpPr>
          <p:cNvPr id="7" name="TextBox 6">
            <a:extLst>
              <a:ext uri="{FF2B5EF4-FFF2-40B4-BE49-F238E27FC236}">
                <a16:creationId xmlns:a16="http://schemas.microsoft.com/office/drawing/2014/main" id="{85184B76-128E-0E6D-E82D-87199F7EF47A}"/>
              </a:ext>
            </a:extLst>
          </p:cNvPr>
          <p:cNvSpPr txBox="1"/>
          <p:nvPr/>
        </p:nvSpPr>
        <p:spPr>
          <a:xfrm>
            <a:off x="6002731" y="4221110"/>
            <a:ext cx="5416958" cy="1846659"/>
          </a:xfrm>
          <a:prstGeom prst="rect">
            <a:avLst/>
          </a:prstGeom>
          <a:solidFill>
            <a:schemeClr val="bg1">
              <a:lumMod val="95000"/>
            </a:schemeClr>
          </a:solidFill>
        </p:spPr>
        <p:txBody>
          <a:bodyPr wrap="square" rtlCol="0">
            <a:spAutoFit/>
          </a:bodyPr>
          <a:lstStyle/>
          <a:p>
            <a:r>
              <a:rPr lang="en-US" sz="1600" b="0" i="0" u="none" strike="noStrike" baseline="0">
                <a:solidFill>
                  <a:srgbClr val="333333"/>
                </a:solidFill>
                <a:latin typeface="Archivo-Regular"/>
              </a:rPr>
              <a:t>“</a:t>
            </a:r>
            <a:r>
              <a:rPr lang="en-US" sz="1600" b="1" i="1" u="none" strike="noStrike" baseline="0">
                <a:solidFill>
                  <a:srgbClr val="333333"/>
                </a:solidFill>
                <a:highlight>
                  <a:srgbClr val="9BD3E0"/>
                </a:highlight>
                <a:latin typeface="Archivo-Regular"/>
              </a:rPr>
              <a:t>Consideration of the geographic location of the organisation’s interfaces with nature </a:t>
            </a:r>
            <a:r>
              <a:rPr lang="en-US" sz="1600" b="0" i="1" u="none" strike="noStrike" baseline="0">
                <a:solidFill>
                  <a:srgbClr val="333333"/>
                </a:solidFill>
                <a:latin typeface="Archivo-Regular"/>
              </a:rPr>
              <a:t>(…) should therefore be central to the organisation’s assessment of its nature-related issues, and where material, to its disclosure statement</a:t>
            </a:r>
            <a:r>
              <a:rPr lang="en-US" sz="1600" b="0" i="0" u="none" strike="noStrike" baseline="0">
                <a:solidFill>
                  <a:srgbClr val="333333"/>
                </a:solidFill>
                <a:latin typeface="Archivo-Regular"/>
              </a:rPr>
              <a:t>s</a:t>
            </a:r>
            <a:r>
              <a:rPr lang="en-US" sz="1600" b="0" i="1" u="none" strike="noStrike" baseline="0">
                <a:solidFill>
                  <a:srgbClr val="333333"/>
                </a:solidFill>
                <a:latin typeface="Archivo-Regular"/>
              </a:rPr>
              <a:t>. This is an </a:t>
            </a:r>
            <a:r>
              <a:rPr lang="en-US" sz="1600" b="1" i="1" u="none" strike="noStrike" baseline="0">
                <a:solidFill>
                  <a:srgbClr val="333333"/>
                </a:solidFill>
                <a:highlight>
                  <a:srgbClr val="9BD3E0"/>
                </a:highlight>
                <a:latin typeface="Archivo-Regular"/>
              </a:rPr>
              <a:t>important difference from the analysis of climate </a:t>
            </a:r>
            <a:r>
              <a:rPr lang="en-US" sz="1600" b="0" i="1" u="none" strike="noStrike" baseline="0">
                <a:solidFill>
                  <a:srgbClr val="333333"/>
                </a:solidFill>
                <a:latin typeface="Archivo-Regular"/>
              </a:rPr>
              <a:t>through Scope 1, 2 </a:t>
            </a:r>
            <a:r>
              <a:rPr lang="en-AU" sz="1600" b="0" i="1" u="none" strike="noStrike" baseline="0">
                <a:solidFill>
                  <a:srgbClr val="333333"/>
                </a:solidFill>
                <a:latin typeface="Archivo-Regular"/>
              </a:rPr>
              <a:t>and 3 </a:t>
            </a:r>
            <a:r>
              <a:rPr lang="en-AU" sz="1600" i="1">
                <a:solidFill>
                  <a:srgbClr val="333333"/>
                </a:solidFill>
                <a:latin typeface="Archivo-Regular"/>
              </a:rPr>
              <a:t>emissions.” </a:t>
            </a:r>
            <a:r>
              <a:rPr lang="en-AU" sz="1200">
                <a:solidFill>
                  <a:srgbClr val="333333"/>
                </a:solidFill>
                <a:latin typeface="Archivo-Regular"/>
              </a:rPr>
              <a:t>p.44</a:t>
            </a:r>
          </a:p>
          <a:p>
            <a:endParaRPr lang="en-AU"/>
          </a:p>
        </p:txBody>
      </p:sp>
      <p:sp>
        <p:nvSpPr>
          <p:cNvPr id="8" name="Footnote">
            <a:extLst>
              <a:ext uri="{FF2B5EF4-FFF2-40B4-BE49-F238E27FC236}">
                <a16:creationId xmlns:a16="http://schemas.microsoft.com/office/drawing/2014/main" id="{9A113804-8E5C-9BBF-6012-4E79CA529AAF}"/>
              </a:ext>
            </a:extLst>
          </p:cNvPr>
          <p:cNvSpPr/>
          <p:nvPr/>
        </p:nvSpPr>
        <p:spPr>
          <a:xfrm>
            <a:off x="1260046" y="6406322"/>
            <a:ext cx="11277600" cy="123111"/>
          </a:xfrm>
          <a:prstGeom prst="rect">
            <a:avLst/>
          </a:prstGeom>
        </p:spPr>
        <p:txBody>
          <a:bodyPr vert="horz" lIns="0" tIns="0" rIns="0" bIns="0" rtlCol="0" anchor="b" anchorCtr="0">
            <a:spAutoFit/>
          </a:bodyPr>
          <a:lstStyle/>
          <a:p>
            <a:pPr defTabSz="914370"/>
            <a:r>
              <a:rPr lang="en-GB" sz="800" kern="0"/>
              <a:t>Source: The Taskforce on Nature-Related Climate Disclosures</a:t>
            </a:r>
          </a:p>
        </p:txBody>
      </p:sp>
    </p:spTree>
    <p:extLst>
      <p:ext uri="{BB962C8B-B14F-4D97-AF65-F5344CB8AC3E}">
        <p14:creationId xmlns:p14="http://schemas.microsoft.com/office/powerpoint/2010/main" val="1312717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hink-cell data - do not delete" hidden="1">
            <a:extLst>
              <a:ext uri="{FF2B5EF4-FFF2-40B4-BE49-F238E27FC236}">
                <a16:creationId xmlns:a16="http://schemas.microsoft.com/office/drawing/2014/main" id="{17AFA71F-910B-D077-C00B-9827CCB420C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9" name="think-cell data - do not delete" hidden="1">
                        <a:extLst>
                          <a:ext uri="{FF2B5EF4-FFF2-40B4-BE49-F238E27FC236}">
                            <a16:creationId xmlns:a16="http://schemas.microsoft.com/office/drawing/2014/main" id="{17AFA71F-910B-D077-C00B-9827CCB420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3703C44-F265-2E30-0A59-A67C8D99EB71}"/>
              </a:ext>
            </a:extLst>
          </p:cNvPr>
          <p:cNvSpPr>
            <a:spLocks noGrp="1"/>
          </p:cNvSpPr>
          <p:nvPr>
            <p:ph type="title"/>
          </p:nvPr>
        </p:nvSpPr>
        <p:spPr/>
        <p:txBody>
          <a:bodyPr vert="horz">
            <a:normAutofit fontScale="90000"/>
          </a:bodyPr>
          <a:lstStyle/>
          <a:p>
            <a:r>
              <a:rPr lang="en-US">
                <a:latin typeface="Helvetica Neue"/>
              </a:rPr>
              <a:t>Financiers face particular challenges, especially around data</a:t>
            </a:r>
            <a:endParaRPr lang="en-US"/>
          </a:p>
        </p:txBody>
      </p:sp>
      <p:sp>
        <p:nvSpPr>
          <p:cNvPr id="3" name="Text Placeholder 2">
            <a:extLst>
              <a:ext uri="{FF2B5EF4-FFF2-40B4-BE49-F238E27FC236}">
                <a16:creationId xmlns:a16="http://schemas.microsoft.com/office/drawing/2014/main" id="{3C9FBC4E-8B9D-4FB3-D127-D9E1A0B4B03C}"/>
              </a:ext>
            </a:extLst>
          </p:cNvPr>
          <p:cNvSpPr>
            <a:spLocks noGrp="1"/>
          </p:cNvSpPr>
          <p:nvPr>
            <p:ph type="body" sz="quarter" idx="13"/>
          </p:nvPr>
        </p:nvSpPr>
        <p:spPr/>
        <p:txBody>
          <a:bodyPr vert="horz" lIns="91440" tIns="45720" rIns="91440" bIns="45720" rtlCol="0" anchor="t">
            <a:normAutofit/>
          </a:bodyPr>
          <a:lstStyle/>
          <a:p>
            <a:r>
              <a:rPr lang="en-US">
                <a:latin typeface="Helvetica Neue Medium"/>
              </a:rPr>
              <a:t>Financial institutions have the added challenges of being one step removed from most of their risks and impacts</a:t>
            </a:r>
            <a:endParaRPr lang="en-US"/>
          </a:p>
        </p:txBody>
      </p:sp>
      <p:sp>
        <p:nvSpPr>
          <p:cNvPr id="6" name="Slide Number Placeholder 5">
            <a:extLst>
              <a:ext uri="{FF2B5EF4-FFF2-40B4-BE49-F238E27FC236}">
                <a16:creationId xmlns:a16="http://schemas.microsoft.com/office/drawing/2014/main" id="{477B511A-787D-2E5B-01DC-A337937D6BC2}"/>
              </a:ext>
            </a:extLst>
          </p:cNvPr>
          <p:cNvSpPr>
            <a:spLocks noGrp="1"/>
          </p:cNvSpPr>
          <p:nvPr>
            <p:ph type="sldNum" sz="quarter" idx="12"/>
          </p:nvPr>
        </p:nvSpPr>
        <p:spPr/>
        <p:txBody>
          <a:bodyPr/>
          <a:lstStyle/>
          <a:p>
            <a:fld id="{B7AB2E9C-1E1F-E543-B63B-F30036088532}" type="slidenum">
              <a:rPr lang="en-US" smtClean="0"/>
              <a:pPr/>
              <a:t>14</a:t>
            </a:fld>
            <a:endParaRPr lang="en-US"/>
          </a:p>
        </p:txBody>
      </p:sp>
      <p:sp>
        <p:nvSpPr>
          <p:cNvPr id="4" name="Title 8">
            <a:extLst>
              <a:ext uri="{FF2B5EF4-FFF2-40B4-BE49-F238E27FC236}">
                <a16:creationId xmlns:a16="http://schemas.microsoft.com/office/drawing/2014/main" id="{4770795C-AE9C-9D37-0409-5758389A9CBA}"/>
              </a:ext>
            </a:extLst>
          </p:cNvPr>
          <p:cNvSpPr txBox="1">
            <a:spLocks/>
          </p:cNvSpPr>
          <p:nvPr/>
        </p:nvSpPr>
        <p:spPr>
          <a:xfrm>
            <a:off x="1325944" y="2208644"/>
            <a:ext cx="5725694" cy="758952"/>
          </a:xfrm>
          <a:prstGeom prst="rect">
            <a:avLst/>
          </a:prstGeom>
        </p:spPr>
        <p:txBody>
          <a:bodyPr vert="horz" lIns="0" tIns="0" rIns="0" bIns="0" rtlCol="0" anchorCtr="0">
            <a:noAutofit/>
          </a:bodyPr>
          <a:lstStyle>
            <a:lvl1pPr defTabSz="914370">
              <a:lnSpc>
                <a:spcPct val="90000"/>
              </a:lnSpc>
              <a:spcBef>
                <a:spcPct val="0"/>
              </a:spcBef>
              <a:buNone/>
              <a:defRPr sz="3200" b="1" kern="0" cap="all" baseline="0">
                <a:latin typeface="+mj-lt"/>
                <a:ea typeface="+mj-ea"/>
                <a:cs typeface="+mj-cs"/>
              </a:defRPr>
            </a:lvl1pPr>
          </a:lstStyle>
          <a:p>
            <a:endParaRPr lang="en-GB"/>
          </a:p>
        </p:txBody>
      </p:sp>
      <p:sp>
        <p:nvSpPr>
          <p:cNvPr id="5" name="Rectangle 4">
            <a:extLst>
              <a:ext uri="{FF2B5EF4-FFF2-40B4-BE49-F238E27FC236}">
                <a16:creationId xmlns:a16="http://schemas.microsoft.com/office/drawing/2014/main" id="{96294332-0E0C-074A-49B3-0601E6D89901}"/>
              </a:ext>
            </a:extLst>
          </p:cNvPr>
          <p:cNvSpPr/>
          <p:nvPr/>
        </p:nvSpPr>
        <p:spPr>
          <a:xfrm>
            <a:off x="1325944" y="3808826"/>
            <a:ext cx="2696225" cy="830997"/>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GB" kern="0">
                <a:solidFill>
                  <a:schemeClr val="tx1"/>
                </a:solidFill>
                <a:latin typeface="+mn-lt"/>
              </a:rPr>
              <a:t>&gt;50% of institutions have conducted a nature materiality assessment</a:t>
            </a:r>
            <a:endParaRPr lang="en-GB">
              <a:solidFill>
                <a:schemeClr val="tx1"/>
              </a:solidFill>
              <a:latin typeface="+mn-lt"/>
            </a:endParaRPr>
          </a:p>
        </p:txBody>
      </p:sp>
      <p:sp>
        <p:nvSpPr>
          <p:cNvPr id="7" name="Rectangle 6">
            <a:extLst>
              <a:ext uri="{FF2B5EF4-FFF2-40B4-BE49-F238E27FC236}">
                <a16:creationId xmlns:a16="http://schemas.microsoft.com/office/drawing/2014/main" id="{AB79F80E-A921-A2F8-197D-419B5CD0FB86}"/>
              </a:ext>
            </a:extLst>
          </p:cNvPr>
          <p:cNvSpPr>
            <a:spLocks/>
          </p:cNvSpPr>
          <p:nvPr/>
        </p:nvSpPr>
        <p:spPr>
          <a:xfrm>
            <a:off x="3917150" y="3808826"/>
            <a:ext cx="2696225" cy="830997"/>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GB" kern="0">
                <a:solidFill>
                  <a:schemeClr val="tx1"/>
                </a:solidFill>
                <a:latin typeface="+mn-lt"/>
              </a:rPr>
              <a:t>Institutions doubling down on biodiversity and ecosystem management </a:t>
            </a:r>
            <a:endParaRPr lang="en-GB">
              <a:solidFill>
                <a:schemeClr val="tx1"/>
              </a:solidFill>
              <a:latin typeface="+mn-lt"/>
            </a:endParaRPr>
          </a:p>
        </p:txBody>
      </p:sp>
      <p:sp>
        <p:nvSpPr>
          <p:cNvPr id="8" name="Rectangle 7">
            <a:extLst>
              <a:ext uri="{FF2B5EF4-FFF2-40B4-BE49-F238E27FC236}">
                <a16:creationId xmlns:a16="http://schemas.microsoft.com/office/drawing/2014/main" id="{C1B790F6-DFC8-61BB-CE49-B5852C5C8499}"/>
              </a:ext>
            </a:extLst>
          </p:cNvPr>
          <p:cNvSpPr>
            <a:spLocks/>
          </p:cNvSpPr>
          <p:nvPr/>
        </p:nvSpPr>
        <p:spPr>
          <a:xfrm>
            <a:off x="1325944" y="5285715"/>
            <a:ext cx="2272139" cy="55399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GB" kern="0">
                <a:solidFill>
                  <a:schemeClr val="tx1"/>
                </a:solidFill>
                <a:latin typeface="+mn-lt"/>
              </a:rPr>
              <a:t>Risk quantification remains a bottleneck</a:t>
            </a:r>
            <a:endParaRPr lang="en-GB">
              <a:solidFill>
                <a:schemeClr val="tx1"/>
              </a:solidFill>
              <a:latin typeface="+mn-lt"/>
            </a:endParaRPr>
          </a:p>
        </p:txBody>
      </p:sp>
      <p:sp>
        <p:nvSpPr>
          <p:cNvPr id="9" name="Rectangle 8">
            <a:extLst>
              <a:ext uri="{FF2B5EF4-FFF2-40B4-BE49-F238E27FC236}">
                <a16:creationId xmlns:a16="http://schemas.microsoft.com/office/drawing/2014/main" id="{1E0FAFC5-89E3-4DD9-F101-A269D3833901}"/>
              </a:ext>
            </a:extLst>
          </p:cNvPr>
          <p:cNvSpPr/>
          <p:nvPr/>
        </p:nvSpPr>
        <p:spPr>
          <a:xfrm>
            <a:off x="3917150" y="5285715"/>
            <a:ext cx="2696225" cy="553998"/>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GB" b="1" kern="0">
                <a:solidFill>
                  <a:schemeClr val="tx1"/>
                </a:solidFill>
                <a:latin typeface="+mn-lt"/>
              </a:rPr>
              <a:t>Data availability </a:t>
            </a:r>
            <a:r>
              <a:rPr lang="en-GB" b="1" kern="0">
                <a:solidFill>
                  <a:schemeClr val="tx1"/>
                </a:solidFill>
              </a:rPr>
              <a:t>is the most common challenge cited</a:t>
            </a:r>
            <a:endParaRPr lang="en-GB" b="1">
              <a:solidFill>
                <a:schemeClr val="tx1"/>
              </a:solidFill>
              <a:latin typeface="+mn-lt"/>
            </a:endParaRPr>
          </a:p>
        </p:txBody>
      </p:sp>
      <p:pic>
        <p:nvPicPr>
          <p:cNvPr id="10" name="ico-m-star">
            <a:extLst>
              <a:ext uri="{FF2B5EF4-FFF2-40B4-BE49-F238E27FC236}">
                <a16:creationId xmlns:a16="http://schemas.microsoft.com/office/drawing/2014/main" id="{38DCB7AA-796C-FDA6-AAB2-6EE73A8DB12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25944" y="3344069"/>
            <a:ext cx="326212" cy="326212"/>
          </a:xfrm>
          <a:prstGeom prst="rect">
            <a:avLst/>
          </a:prstGeom>
        </p:spPr>
      </p:pic>
      <p:pic>
        <p:nvPicPr>
          <p:cNvPr id="11" name="ico-ecology">
            <a:extLst>
              <a:ext uri="{FF2B5EF4-FFF2-40B4-BE49-F238E27FC236}">
                <a16:creationId xmlns:a16="http://schemas.microsoft.com/office/drawing/2014/main" id="{E6E6657D-453E-F128-264C-28998807C23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935005" y="3344069"/>
            <a:ext cx="326212" cy="326212"/>
          </a:xfrm>
          <a:prstGeom prst="rect">
            <a:avLst/>
          </a:prstGeom>
        </p:spPr>
      </p:pic>
      <p:pic>
        <p:nvPicPr>
          <p:cNvPr id="12" name="ico-document-copy">
            <a:extLst>
              <a:ext uri="{FF2B5EF4-FFF2-40B4-BE49-F238E27FC236}">
                <a16:creationId xmlns:a16="http://schemas.microsoft.com/office/drawing/2014/main" id="{E047BE68-F1F3-F754-8C3F-20A5D3968769}"/>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325944" y="4820958"/>
            <a:ext cx="326212" cy="326212"/>
          </a:xfrm>
          <a:prstGeom prst="rect">
            <a:avLst/>
          </a:prstGeom>
        </p:spPr>
      </p:pic>
      <p:pic>
        <p:nvPicPr>
          <p:cNvPr id="13" name="ico-water-hand">
            <a:extLst>
              <a:ext uri="{FF2B5EF4-FFF2-40B4-BE49-F238E27FC236}">
                <a16:creationId xmlns:a16="http://schemas.microsoft.com/office/drawing/2014/main" id="{822C3F6F-B6D8-FFF0-068E-F1C84D8E4138}"/>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935005" y="4820958"/>
            <a:ext cx="326212" cy="326212"/>
          </a:xfrm>
          <a:prstGeom prst="rect">
            <a:avLst/>
          </a:prstGeom>
        </p:spPr>
      </p:pic>
      <p:sp>
        <p:nvSpPr>
          <p:cNvPr id="22" name="TextBox 21">
            <a:extLst>
              <a:ext uri="{FF2B5EF4-FFF2-40B4-BE49-F238E27FC236}">
                <a16:creationId xmlns:a16="http://schemas.microsoft.com/office/drawing/2014/main" id="{2F2E2C9D-82AC-5E51-1E4B-E0C7607D793B}"/>
              </a:ext>
            </a:extLst>
          </p:cNvPr>
          <p:cNvSpPr txBox="1"/>
          <p:nvPr/>
        </p:nvSpPr>
        <p:spPr>
          <a:xfrm>
            <a:off x="1368444" y="2259710"/>
            <a:ext cx="4853805" cy="707886"/>
          </a:xfrm>
          <a:prstGeom prst="rect">
            <a:avLst/>
          </a:prstGeom>
          <a:noFill/>
        </p:spPr>
        <p:txBody>
          <a:bodyPr vert="horz" wrap="square" lIns="0" tIns="0" rIns="0" bIns="0" rtlCol="0" anchor="t" anchorCtr="0">
            <a:spAutoFit/>
          </a:bodyPr>
          <a:lstStyle/>
          <a:p>
            <a:r>
              <a:rPr lang="en-GB" sz="2300" b="1"/>
              <a:t>Key themes reported by global financial institutions in 2024</a:t>
            </a:r>
          </a:p>
        </p:txBody>
      </p:sp>
      <p:sp>
        <p:nvSpPr>
          <p:cNvPr id="23" name="TextBox 22">
            <a:extLst>
              <a:ext uri="{FF2B5EF4-FFF2-40B4-BE49-F238E27FC236}">
                <a16:creationId xmlns:a16="http://schemas.microsoft.com/office/drawing/2014/main" id="{7396918E-2801-A95B-CEAE-8CE0734A4900}"/>
              </a:ext>
            </a:extLst>
          </p:cNvPr>
          <p:cNvSpPr txBox="1"/>
          <p:nvPr/>
        </p:nvSpPr>
        <p:spPr>
          <a:xfrm>
            <a:off x="7195716" y="2259710"/>
            <a:ext cx="4496702" cy="707886"/>
          </a:xfrm>
          <a:prstGeom prst="rect">
            <a:avLst/>
          </a:prstGeom>
          <a:noFill/>
        </p:spPr>
        <p:txBody>
          <a:bodyPr vert="horz" wrap="square" lIns="0" tIns="0" rIns="0" bIns="0" rtlCol="0" anchor="t" anchorCtr="0">
            <a:spAutoFit/>
          </a:bodyPr>
          <a:lstStyle/>
          <a:p>
            <a:r>
              <a:rPr lang="en-GB" sz="2300" b="1"/>
              <a:t>Key data challenges for infrastructure investors</a:t>
            </a:r>
          </a:p>
        </p:txBody>
      </p:sp>
      <p:sp>
        <p:nvSpPr>
          <p:cNvPr id="24" name="Rectangle 23">
            <a:extLst>
              <a:ext uri="{FF2B5EF4-FFF2-40B4-BE49-F238E27FC236}">
                <a16:creationId xmlns:a16="http://schemas.microsoft.com/office/drawing/2014/main" id="{BC63CA11-7E55-1F17-400A-9873B7716F67}"/>
              </a:ext>
            </a:extLst>
          </p:cNvPr>
          <p:cNvSpPr>
            <a:spLocks/>
          </p:cNvSpPr>
          <p:nvPr/>
        </p:nvSpPr>
        <p:spPr>
          <a:xfrm>
            <a:off x="7195716" y="3557076"/>
            <a:ext cx="4686073" cy="249299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342900" indent="-342900">
              <a:buFont typeface="+mj-lt"/>
              <a:buAutoNum type="arabicPeriod"/>
            </a:pPr>
            <a:r>
              <a:rPr lang="en-GB" kern="0">
                <a:solidFill>
                  <a:schemeClr val="tx1"/>
                </a:solidFill>
                <a:latin typeface="+mn-lt"/>
              </a:rPr>
              <a:t>Poor data availability in customers’ disclosures</a:t>
            </a:r>
          </a:p>
          <a:p>
            <a:pPr marL="342900" indent="-342900">
              <a:buFont typeface="+mj-lt"/>
              <a:buAutoNum type="arabicPeriod"/>
            </a:pPr>
            <a:endParaRPr lang="en-GB" kern="0">
              <a:solidFill>
                <a:schemeClr val="tx1"/>
              </a:solidFill>
            </a:endParaRPr>
          </a:p>
          <a:p>
            <a:pPr marL="342900" indent="-342900">
              <a:buFont typeface="+mj-lt"/>
              <a:buAutoNum type="arabicPeriod"/>
            </a:pPr>
            <a:r>
              <a:rPr lang="en-GB" kern="0">
                <a:solidFill>
                  <a:schemeClr val="tx1"/>
                </a:solidFill>
                <a:latin typeface="+mn-lt"/>
              </a:rPr>
              <a:t>Available data is typically only at company level, not asset level </a:t>
            </a:r>
            <a:endParaRPr lang="en-GB" kern="0">
              <a:solidFill>
                <a:schemeClr val="tx1"/>
              </a:solidFill>
            </a:endParaRPr>
          </a:p>
          <a:p>
            <a:pPr marL="342900" indent="-342900">
              <a:buFont typeface="+mj-lt"/>
              <a:buAutoNum type="arabicPeriod"/>
            </a:pPr>
            <a:endParaRPr lang="en-GB" kern="0">
              <a:solidFill>
                <a:schemeClr val="tx1"/>
              </a:solidFill>
              <a:latin typeface="+mn-lt"/>
            </a:endParaRPr>
          </a:p>
          <a:p>
            <a:pPr marL="342900" indent="-342900">
              <a:buFont typeface="+mj-lt"/>
              <a:buAutoNum type="arabicPeriod"/>
            </a:pPr>
            <a:r>
              <a:rPr lang="en-GB" kern="0">
                <a:solidFill>
                  <a:schemeClr val="tx1"/>
                </a:solidFill>
                <a:latin typeface="+mn-lt"/>
              </a:rPr>
              <a:t>Lack of methodology consistency or disclosure inhibits ability to use customer data and increases risks</a:t>
            </a:r>
            <a:endParaRPr lang="en-GB" kern="0">
              <a:solidFill>
                <a:schemeClr val="tx1"/>
              </a:solidFill>
            </a:endParaRPr>
          </a:p>
          <a:p>
            <a:endParaRPr lang="en-GB">
              <a:solidFill>
                <a:schemeClr val="tx1"/>
              </a:solidFill>
              <a:latin typeface="+mn-lt"/>
            </a:endParaRPr>
          </a:p>
        </p:txBody>
      </p:sp>
      <p:sp>
        <p:nvSpPr>
          <p:cNvPr id="25" name="Footnote">
            <a:extLst>
              <a:ext uri="{FF2B5EF4-FFF2-40B4-BE49-F238E27FC236}">
                <a16:creationId xmlns:a16="http://schemas.microsoft.com/office/drawing/2014/main" id="{C6FC87A0-51A9-C43B-447B-F4C9E6537992}"/>
              </a:ext>
            </a:extLst>
          </p:cNvPr>
          <p:cNvSpPr/>
          <p:nvPr/>
        </p:nvSpPr>
        <p:spPr>
          <a:xfrm>
            <a:off x="1325944" y="6260418"/>
            <a:ext cx="11277600" cy="123111"/>
          </a:xfrm>
          <a:prstGeom prst="rect">
            <a:avLst/>
          </a:prstGeom>
        </p:spPr>
        <p:txBody>
          <a:bodyPr vert="horz" lIns="0" tIns="0" rIns="0" bIns="0" rtlCol="0" anchor="b" anchorCtr="0">
            <a:spAutoFit/>
          </a:bodyPr>
          <a:lstStyle/>
          <a:p>
            <a:pPr defTabSz="914370"/>
            <a:r>
              <a:rPr lang="en-GB" sz="800" kern="0"/>
              <a:t>Source: Oliver Wyman’s 2024 FS Nature Benchmarking survey, Oliver Wyman analysis</a:t>
            </a:r>
          </a:p>
        </p:txBody>
      </p:sp>
    </p:spTree>
    <p:extLst>
      <p:ext uri="{BB962C8B-B14F-4D97-AF65-F5344CB8AC3E}">
        <p14:creationId xmlns:p14="http://schemas.microsoft.com/office/powerpoint/2010/main" val="3121741881"/>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90A6C-CBE1-B808-45D4-5F7332EEC9A2}"/>
            </a:ext>
          </a:extLst>
        </p:cNvPr>
        <p:cNvGrpSpPr/>
        <p:nvPr/>
      </p:nvGrpSpPr>
      <p:grpSpPr>
        <a:xfrm>
          <a:off x="0" y="0"/>
          <a:ext cx="0" cy="0"/>
          <a:chOff x="0" y="0"/>
          <a:chExt cx="0" cy="0"/>
        </a:xfrm>
      </p:grpSpPr>
      <p:sp>
        <p:nvSpPr>
          <p:cNvPr id="3" name="Text Placeholder 11">
            <a:extLst>
              <a:ext uri="{FF2B5EF4-FFF2-40B4-BE49-F238E27FC236}">
                <a16:creationId xmlns:a16="http://schemas.microsoft.com/office/drawing/2014/main" id="{DECB04B3-2FF4-9B66-BF39-94833D8DE6C9}"/>
              </a:ext>
            </a:extLst>
          </p:cNvPr>
          <p:cNvSpPr txBox="1">
            <a:spLocks noGrp="1"/>
          </p:cNvSpPr>
          <p:nvPr>
            <p:ph type="title"/>
          </p:nvPr>
        </p:nvSpPr>
        <p:spPr>
          <a:xfrm>
            <a:off x="717314" y="2706451"/>
            <a:ext cx="10517187" cy="53181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4000" b="1">
                <a:solidFill>
                  <a:schemeClr val="bg1"/>
                </a:solidFill>
                <a:latin typeface="Helvetica Neue"/>
              </a:rPr>
              <a:t>TNFD – Implications for the infrastructure Sector</a:t>
            </a:r>
            <a:br>
              <a:rPr lang="en-AU" sz="4000" b="1"/>
            </a:br>
            <a:r>
              <a:rPr lang="en-AU" sz="3200">
                <a:solidFill>
                  <a:schemeClr val="bg1"/>
                </a:solidFill>
                <a:latin typeface="Helvetica Neue"/>
              </a:rPr>
              <a:t>Monique Isenheim | Head of Market Development | ISC</a:t>
            </a:r>
          </a:p>
        </p:txBody>
      </p:sp>
    </p:spTree>
    <p:extLst>
      <p:ext uri="{BB962C8B-B14F-4D97-AF65-F5344CB8AC3E}">
        <p14:creationId xmlns:p14="http://schemas.microsoft.com/office/powerpoint/2010/main" val="2206486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7B635-FDA0-A6FF-07B2-FA74A63BC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84BAAE-B380-E356-2590-15D6687DC555}"/>
              </a:ext>
            </a:extLst>
          </p:cNvPr>
          <p:cNvSpPr>
            <a:spLocks noGrp="1"/>
          </p:cNvSpPr>
          <p:nvPr>
            <p:ph type="title"/>
          </p:nvPr>
        </p:nvSpPr>
        <p:spPr/>
        <p:txBody>
          <a:bodyPr>
            <a:normAutofit fontScale="90000"/>
          </a:bodyPr>
          <a:lstStyle/>
          <a:p>
            <a:r>
              <a:rPr lang="en-US"/>
              <a:t>Relevance for the infrastructure sector</a:t>
            </a:r>
            <a:endParaRPr lang="en-AU"/>
          </a:p>
        </p:txBody>
      </p:sp>
      <p:sp>
        <p:nvSpPr>
          <p:cNvPr id="3" name="Text Placeholder 2">
            <a:extLst>
              <a:ext uri="{FF2B5EF4-FFF2-40B4-BE49-F238E27FC236}">
                <a16:creationId xmlns:a16="http://schemas.microsoft.com/office/drawing/2014/main" id="{63E31D07-9DA7-C1A3-68C4-2D49595CF21D}"/>
              </a:ext>
            </a:extLst>
          </p:cNvPr>
          <p:cNvSpPr>
            <a:spLocks noGrp="1"/>
          </p:cNvSpPr>
          <p:nvPr>
            <p:ph type="body" sz="quarter" idx="13"/>
          </p:nvPr>
        </p:nvSpPr>
        <p:spPr>
          <a:xfrm>
            <a:off x="1260045" y="1314374"/>
            <a:ext cx="10393689" cy="974247"/>
          </a:xfrm>
        </p:spPr>
        <p:txBody>
          <a:bodyPr>
            <a:noAutofit/>
          </a:bodyPr>
          <a:lstStyle/>
          <a:p>
            <a:pPr>
              <a:lnSpc>
                <a:spcPct val="120000"/>
              </a:lnSpc>
              <a:spcBef>
                <a:spcPts val="600"/>
              </a:spcBef>
            </a:pPr>
            <a:r>
              <a:rPr lang="en-US" sz="1600"/>
              <a:t>By aligning with TNFD guidelines, infrastructure companies can identify and manage their risks more effectively and position themselves as leaders in sustainability. </a:t>
            </a:r>
          </a:p>
          <a:p>
            <a:pPr>
              <a:lnSpc>
                <a:spcPct val="120000"/>
              </a:lnSpc>
              <a:spcBef>
                <a:spcPts val="600"/>
              </a:spcBef>
            </a:pPr>
            <a:endParaRPr lang="en-AU" sz="1600"/>
          </a:p>
        </p:txBody>
      </p:sp>
      <p:sp>
        <p:nvSpPr>
          <p:cNvPr id="6" name="Slide Number Placeholder 5">
            <a:extLst>
              <a:ext uri="{FF2B5EF4-FFF2-40B4-BE49-F238E27FC236}">
                <a16:creationId xmlns:a16="http://schemas.microsoft.com/office/drawing/2014/main" id="{6395EEEE-BF8C-8E56-3DF1-12E1F1E51F6E}"/>
              </a:ext>
            </a:extLst>
          </p:cNvPr>
          <p:cNvSpPr>
            <a:spLocks noGrp="1"/>
          </p:cNvSpPr>
          <p:nvPr>
            <p:ph type="sldNum" sz="quarter" idx="12"/>
          </p:nvPr>
        </p:nvSpPr>
        <p:spPr/>
        <p:txBody>
          <a:bodyPr/>
          <a:lstStyle/>
          <a:p>
            <a:fld id="{B7AB2E9C-1E1F-E543-B63B-F30036088532}" type="slidenum">
              <a:rPr lang="en-US" smtClean="0"/>
              <a:pPr/>
              <a:t>16</a:t>
            </a:fld>
            <a:endParaRPr lang="en-US"/>
          </a:p>
        </p:txBody>
      </p:sp>
      <p:sp>
        <p:nvSpPr>
          <p:cNvPr id="4" name="Text Placeholder 2">
            <a:extLst>
              <a:ext uri="{FF2B5EF4-FFF2-40B4-BE49-F238E27FC236}">
                <a16:creationId xmlns:a16="http://schemas.microsoft.com/office/drawing/2014/main" id="{A412D2D6-4F27-3D3C-0B58-32F504C29CC6}"/>
              </a:ext>
            </a:extLst>
          </p:cNvPr>
          <p:cNvSpPr txBox="1">
            <a:spLocks/>
          </p:cNvSpPr>
          <p:nvPr/>
        </p:nvSpPr>
        <p:spPr>
          <a:xfrm>
            <a:off x="1899841" y="6377905"/>
            <a:ext cx="10393689" cy="9742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468BA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600">
                <a:solidFill>
                  <a:schemeClr val="tx2"/>
                </a:solidFill>
              </a:rPr>
              <a:t>This requires adequate systems, processes, practices and aligned organisational culture.</a:t>
            </a:r>
            <a:endParaRPr lang="en-AU" sz="1600">
              <a:solidFill>
                <a:schemeClr val="tx2"/>
              </a:solidFill>
            </a:endParaRPr>
          </a:p>
        </p:txBody>
      </p:sp>
      <p:sp>
        <p:nvSpPr>
          <p:cNvPr id="5" name="Rectangle 4">
            <a:extLst>
              <a:ext uri="{FF2B5EF4-FFF2-40B4-BE49-F238E27FC236}">
                <a16:creationId xmlns:a16="http://schemas.microsoft.com/office/drawing/2014/main" id="{878E43F1-96C3-D4CE-93E4-B729044E4323}"/>
              </a:ext>
            </a:extLst>
          </p:cNvPr>
          <p:cNvSpPr/>
          <p:nvPr/>
        </p:nvSpPr>
        <p:spPr>
          <a:xfrm>
            <a:off x="1260045" y="2385368"/>
            <a:ext cx="3117401" cy="1835294"/>
          </a:xfrm>
          <a:prstGeom prst="rect">
            <a:avLst/>
          </a:prstGeom>
          <a:gradFill>
            <a:gsLst>
              <a:gs pos="41000">
                <a:schemeClr val="bg1">
                  <a:lumMod val="75000"/>
                </a:schemeClr>
              </a:gs>
              <a:gs pos="0">
                <a:schemeClr val="bg1">
                  <a:lumMod val="65000"/>
                </a:schemeClr>
              </a:gs>
              <a:gs pos="11000">
                <a:schemeClr val="bg1">
                  <a:lumMod val="75000"/>
                </a:schemeClr>
              </a:gs>
              <a:gs pos="83000">
                <a:schemeClr val="bg1">
                  <a:lumMod val="75000"/>
                </a:schemeClr>
              </a:gs>
              <a:gs pos="100000">
                <a:schemeClr val="bg1">
                  <a:lumMod val="50000"/>
                </a:schemeClr>
              </a:gs>
            </a:gsLst>
            <a:lin ang="270000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342900" indent="-342900">
              <a:buAutoNum type="arabicPeriod"/>
            </a:pPr>
            <a:r>
              <a:rPr lang="en-US">
                <a:solidFill>
                  <a:schemeClr val="bg2"/>
                </a:solidFill>
              </a:rPr>
              <a:t>Risk Assessment and Management</a:t>
            </a:r>
          </a:p>
          <a:p>
            <a:pPr marL="285750" indent="-285750">
              <a:buFont typeface="Arial" panose="020B0604020202020204" pitchFamily="34" charset="0"/>
              <a:buChar char="•"/>
            </a:pPr>
            <a:r>
              <a:rPr lang="en-US" sz="1400"/>
              <a:t>Biodiversity Impact</a:t>
            </a:r>
          </a:p>
          <a:p>
            <a:pPr marL="285750" indent="-285750">
              <a:buFont typeface="Arial" panose="020B0604020202020204" pitchFamily="34" charset="0"/>
              <a:buChar char="•"/>
            </a:pPr>
            <a:r>
              <a:rPr lang="en-US" sz="1400"/>
              <a:t>Resource Dependency </a:t>
            </a:r>
          </a:p>
          <a:p>
            <a:pPr marL="285750" indent="-285750">
              <a:buFont typeface="Arial" panose="020B0604020202020204" pitchFamily="34" charset="0"/>
              <a:buChar char="•"/>
            </a:pPr>
            <a:r>
              <a:rPr lang="en-US" sz="1400"/>
              <a:t>Regulatory Risks </a:t>
            </a:r>
          </a:p>
          <a:p>
            <a:endParaRPr lang="en-US"/>
          </a:p>
        </p:txBody>
      </p:sp>
      <p:sp>
        <p:nvSpPr>
          <p:cNvPr id="9" name="Rectangle 8">
            <a:extLst>
              <a:ext uri="{FF2B5EF4-FFF2-40B4-BE49-F238E27FC236}">
                <a16:creationId xmlns:a16="http://schemas.microsoft.com/office/drawing/2014/main" id="{83918FD7-CD16-F98F-5BC2-935FFCA54922}"/>
              </a:ext>
            </a:extLst>
          </p:cNvPr>
          <p:cNvSpPr/>
          <p:nvPr/>
        </p:nvSpPr>
        <p:spPr>
          <a:xfrm>
            <a:off x="4697153" y="2385367"/>
            <a:ext cx="3117401" cy="1835294"/>
          </a:xfrm>
          <a:prstGeom prst="rect">
            <a:avLst/>
          </a:prstGeom>
          <a:gradFill>
            <a:gsLst>
              <a:gs pos="41000">
                <a:schemeClr val="bg1">
                  <a:lumMod val="75000"/>
                </a:schemeClr>
              </a:gs>
              <a:gs pos="0">
                <a:schemeClr val="bg1">
                  <a:lumMod val="65000"/>
                </a:schemeClr>
              </a:gs>
              <a:gs pos="11000">
                <a:schemeClr val="bg1">
                  <a:lumMod val="75000"/>
                </a:schemeClr>
              </a:gs>
              <a:gs pos="83000">
                <a:schemeClr val="bg1">
                  <a:lumMod val="75000"/>
                </a:schemeClr>
              </a:gs>
              <a:gs pos="100000">
                <a:schemeClr val="bg1">
                  <a:lumMod val="50000"/>
                </a:schemeClr>
              </a:gs>
            </a:gsLst>
            <a:lin ang="270000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r>
              <a:rPr lang="en-US">
                <a:solidFill>
                  <a:schemeClr val="bg2"/>
                </a:solidFill>
              </a:rPr>
              <a:t>2. Financial Reporting and Disclosure</a:t>
            </a:r>
          </a:p>
          <a:p>
            <a:pPr marL="285750" indent="-285750">
              <a:buFont typeface="Arial" panose="020B0604020202020204" pitchFamily="34" charset="0"/>
              <a:buChar char="•"/>
            </a:pPr>
            <a:r>
              <a:rPr lang="en-US" sz="1400"/>
              <a:t>Incorporation of Nature-related Risks</a:t>
            </a:r>
          </a:p>
          <a:p>
            <a:pPr marL="285750" indent="-285750">
              <a:buFont typeface="Arial" panose="020B0604020202020204" pitchFamily="34" charset="0"/>
              <a:buChar char="•"/>
            </a:pPr>
            <a:r>
              <a:rPr lang="en-US" sz="1400"/>
              <a:t>Investor Expectations </a:t>
            </a:r>
          </a:p>
          <a:p>
            <a:endParaRPr lang="en-AU"/>
          </a:p>
        </p:txBody>
      </p:sp>
      <p:sp>
        <p:nvSpPr>
          <p:cNvPr id="10" name="Rectangle 9">
            <a:extLst>
              <a:ext uri="{FF2B5EF4-FFF2-40B4-BE49-F238E27FC236}">
                <a16:creationId xmlns:a16="http://schemas.microsoft.com/office/drawing/2014/main" id="{FCFCD3E4-BFBB-E127-8DD1-61E40D38545B}"/>
              </a:ext>
            </a:extLst>
          </p:cNvPr>
          <p:cNvSpPr/>
          <p:nvPr/>
        </p:nvSpPr>
        <p:spPr>
          <a:xfrm>
            <a:off x="8134261" y="2376717"/>
            <a:ext cx="3117401" cy="1835294"/>
          </a:xfrm>
          <a:prstGeom prst="rect">
            <a:avLst/>
          </a:prstGeom>
          <a:gradFill>
            <a:gsLst>
              <a:gs pos="41000">
                <a:schemeClr val="bg1">
                  <a:lumMod val="75000"/>
                </a:schemeClr>
              </a:gs>
              <a:gs pos="0">
                <a:schemeClr val="bg1">
                  <a:lumMod val="65000"/>
                </a:schemeClr>
              </a:gs>
              <a:gs pos="11000">
                <a:schemeClr val="bg1">
                  <a:lumMod val="75000"/>
                </a:schemeClr>
              </a:gs>
              <a:gs pos="83000">
                <a:schemeClr val="bg1">
                  <a:lumMod val="75000"/>
                </a:schemeClr>
              </a:gs>
              <a:gs pos="100000">
                <a:schemeClr val="bg1">
                  <a:lumMod val="50000"/>
                </a:schemeClr>
              </a:gs>
            </a:gsLst>
            <a:lin ang="270000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r>
              <a:rPr lang="en-US">
                <a:solidFill>
                  <a:schemeClr val="bg2"/>
                </a:solidFill>
              </a:rPr>
              <a:t>3. Strategic Planning and Project Design</a:t>
            </a:r>
          </a:p>
          <a:p>
            <a:pPr marL="285750" indent="-285750">
              <a:buFont typeface="Arial" panose="020B0604020202020204" pitchFamily="34" charset="0"/>
              <a:buChar char="•"/>
            </a:pPr>
            <a:r>
              <a:rPr lang="en-AU" sz="1400"/>
              <a:t>Sustainable Infrastructure</a:t>
            </a:r>
          </a:p>
          <a:p>
            <a:pPr marL="285750" indent="-285750">
              <a:buFont typeface="Arial" panose="020B0604020202020204" pitchFamily="34" charset="0"/>
              <a:buChar char="•"/>
            </a:pPr>
            <a:r>
              <a:rPr lang="en-AU" sz="1400"/>
              <a:t>Long-term Resilience </a:t>
            </a:r>
          </a:p>
          <a:p>
            <a:endParaRPr lang="en-AU">
              <a:solidFill>
                <a:schemeClr val="bg2"/>
              </a:solidFill>
            </a:endParaRPr>
          </a:p>
        </p:txBody>
      </p:sp>
      <p:sp>
        <p:nvSpPr>
          <p:cNvPr id="11" name="Rectangle 10">
            <a:extLst>
              <a:ext uri="{FF2B5EF4-FFF2-40B4-BE49-F238E27FC236}">
                <a16:creationId xmlns:a16="http://schemas.microsoft.com/office/drawing/2014/main" id="{71C48071-DD79-B382-47C3-97975C233971}"/>
              </a:ext>
            </a:extLst>
          </p:cNvPr>
          <p:cNvSpPr/>
          <p:nvPr/>
        </p:nvSpPr>
        <p:spPr>
          <a:xfrm>
            <a:off x="6456889" y="4384946"/>
            <a:ext cx="3117401" cy="1835294"/>
          </a:xfrm>
          <a:prstGeom prst="rect">
            <a:avLst/>
          </a:prstGeom>
          <a:gradFill>
            <a:gsLst>
              <a:gs pos="41000">
                <a:schemeClr val="bg1">
                  <a:lumMod val="75000"/>
                </a:schemeClr>
              </a:gs>
              <a:gs pos="0">
                <a:schemeClr val="bg1">
                  <a:lumMod val="65000"/>
                </a:schemeClr>
              </a:gs>
              <a:gs pos="11000">
                <a:schemeClr val="bg1">
                  <a:lumMod val="75000"/>
                </a:schemeClr>
              </a:gs>
              <a:gs pos="83000">
                <a:schemeClr val="bg1">
                  <a:lumMod val="75000"/>
                </a:schemeClr>
              </a:gs>
              <a:gs pos="100000">
                <a:schemeClr val="bg1">
                  <a:lumMod val="50000"/>
                </a:schemeClr>
              </a:gs>
            </a:gsLst>
            <a:lin ang="270000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r>
              <a:rPr lang="en-AU">
                <a:solidFill>
                  <a:schemeClr val="bg2"/>
                </a:solidFill>
              </a:rPr>
              <a:t>5. Compliance and Reporting</a:t>
            </a:r>
          </a:p>
          <a:p>
            <a:pPr marL="285750" indent="-285750">
              <a:buFont typeface="Arial" panose="020B0604020202020204" pitchFamily="34" charset="0"/>
              <a:buChar char="•"/>
            </a:pPr>
            <a:r>
              <a:rPr lang="en-US" sz="1400"/>
              <a:t>Reporting Requirements</a:t>
            </a:r>
          </a:p>
          <a:p>
            <a:pPr marL="285750" indent="-285750">
              <a:buFont typeface="Arial" panose="020B0604020202020204" pitchFamily="34" charset="0"/>
              <a:buChar char="•"/>
            </a:pPr>
            <a:r>
              <a:rPr lang="en-US" sz="1400"/>
              <a:t>Metrics and Data </a:t>
            </a:r>
          </a:p>
          <a:p>
            <a:endParaRPr lang="en-AU">
              <a:solidFill>
                <a:schemeClr val="bg2"/>
              </a:solidFill>
            </a:endParaRPr>
          </a:p>
        </p:txBody>
      </p:sp>
      <p:sp>
        <p:nvSpPr>
          <p:cNvPr id="16" name="Rectangle 15">
            <a:extLst>
              <a:ext uri="{FF2B5EF4-FFF2-40B4-BE49-F238E27FC236}">
                <a16:creationId xmlns:a16="http://schemas.microsoft.com/office/drawing/2014/main" id="{BD737D9C-E505-697C-A382-CC31BDEF6B40}"/>
              </a:ext>
            </a:extLst>
          </p:cNvPr>
          <p:cNvSpPr/>
          <p:nvPr/>
        </p:nvSpPr>
        <p:spPr>
          <a:xfrm>
            <a:off x="2978598" y="4384946"/>
            <a:ext cx="3117401" cy="1835294"/>
          </a:xfrm>
          <a:prstGeom prst="rect">
            <a:avLst/>
          </a:prstGeom>
          <a:gradFill>
            <a:gsLst>
              <a:gs pos="41000">
                <a:schemeClr val="bg1">
                  <a:lumMod val="75000"/>
                </a:schemeClr>
              </a:gs>
              <a:gs pos="0">
                <a:schemeClr val="bg1">
                  <a:lumMod val="65000"/>
                </a:schemeClr>
              </a:gs>
              <a:gs pos="11000">
                <a:schemeClr val="bg1">
                  <a:lumMod val="75000"/>
                </a:schemeClr>
              </a:gs>
              <a:gs pos="83000">
                <a:schemeClr val="bg1">
                  <a:lumMod val="75000"/>
                </a:schemeClr>
              </a:gs>
              <a:gs pos="100000">
                <a:schemeClr val="bg1">
                  <a:lumMod val="50000"/>
                </a:schemeClr>
              </a:gs>
            </a:gsLst>
            <a:lin ang="2700000" scaled="1"/>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r>
              <a:rPr lang="en-AU">
                <a:solidFill>
                  <a:schemeClr val="bg2"/>
                </a:solidFill>
              </a:rPr>
              <a:t>4. Stakeholder Engagement</a:t>
            </a:r>
          </a:p>
          <a:p>
            <a:pPr marL="285750" indent="-285750">
              <a:buFont typeface="Arial" panose="020B0604020202020204" pitchFamily="34" charset="0"/>
              <a:buChar char="•"/>
            </a:pPr>
            <a:r>
              <a:rPr lang="en-AU" sz="1400"/>
              <a:t>Community Impact</a:t>
            </a:r>
          </a:p>
          <a:p>
            <a:pPr marL="285750" indent="-285750">
              <a:buFont typeface="Arial" panose="020B0604020202020204" pitchFamily="34" charset="0"/>
              <a:buChar char="•"/>
            </a:pPr>
            <a:r>
              <a:rPr lang="en-AU" sz="1400"/>
              <a:t>Transparency</a:t>
            </a:r>
          </a:p>
          <a:p>
            <a:endParaRPr lang="en-AU">
              <a:solidFill>
                <a:schemeClr val="bg2"/>
              </a:solidFill>
            </a:endParaRPr>
          </a:p>
        </p:txBody>
      </p:sp>
      <p:pic>
        <p:nvPicPr>
          <p:cNvPr id="12" name="Graphic 11" descr="Blueprint with solid fill">
            <a:extLst>
              <a:ext uri="{FF2B5EF4-FFF2-40B4-BE49-F238E27FC236}">
                <a16:creationId xmlns:a16="http://schemas.microsoft.com/office/drawing/2014/main" id="{34F3F7AB-E679-E4F7-6D32-08A7A6C708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5183" y="5572235"/>
            <a:ext cx="576434" cy="576434"/>
          </a:xfrm>
          <a:prstGeom prst="rect">
            <a:avLst/>
          </a:prstGeom>
        </p:spPr>
      </p:pic>
      <p:pic>
        <p:nvPicPr>
          <p:cNvPr id="14" name="Graphic 13" descr="Playbook with solid fill">
            <a:extLst>
              <a:ext uri="{FF2B5EF4-FFF2-40B4-BE49-F238E27FC236}">
                <a16:creationId xmlns:a16="http://schemas.microsoft.com/office/drawing/2014/main" id="{4D47D972-47B7-119F-1F33-EFC62FC081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54809" y="3487009"/>
            <a:ext cx="740272" cy="740272"/>
          </a:xfrm>
          <a:prstGeom prst="rect">
            <a:avLst/>
          </a:prstGeom>
        </p:spPr>
      </p:pic>
      <p:pic>
        <p:nvPicPr>
          <p:cNvPr id="17" name="Graphic 16" descr="Supply And Demand outline">
            <a:extLst>
              <a:ext uri="{FF2B5EF4-FFF2-40B4-BE49-F238E27FC236}">
                <a16:creationId xmlns:a16="http://schemas.microsoft.com/office/drawing/2014/main" id="{C57D838D-C7F0-2203-B0D0-FEB603C11C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96686" y="3521903"/>
            <a:ext cx="635503" cy="635503"/>
          </a:xfrm>
          <a:prstGeom prst="rect">
            <a:avLst/>
          </a:prstGeom>
        </p:spPr>
      </p:pic>
      <p:pic>
        <p:nvPicPr>
          <p:cNvPr id="19" name="Graphic 18" descr="Architecture with solid fill">
            <a:extLst>
              <a:ext uri="{FF2B5EF4-FFF2-40B4-BE49-F238E27FC236}">
                <a16:creationId xmlns:a16="http://schemas.microsoft.com/office/drawing/2014/main" id="{05D71932-C36F-0A25-FEC0-D45714A88A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61554" y="3521903"/>
            <a:ext cx="690108" cy="690108"/>
          </a:xfrm>
          <a:prstGeom prst="rect">
            <a:avLst/>
          </a:prstGeom>
        </p:spPr>
      </p:pic>
      <p:pic>
        <p:nvPicPr>
          <p:cNvPr id="21" name="Graphic 20" descr="Chat outline">
            <a:extLst>
              <a:ext uri="{FF2B5EF4-FFF2-40B4-BE49-F238E27FC236}">
                <a16:creationId xmlns:a16="http://schemas.microsoft.com/office/drawing/2014/main" id="{F545C5A7-8984-7F37-F046-3403F0C155F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07524" y="5501418"/>
            <a:ext cx="745416" cy="745416"/>
          </a:xfrm>
          <a:prstGeom prst="rect">
            <a:avLst/>
          </a:prstGeom>
        </p:spPr>
      </p:pic>
      <p:sp>
        <p:nvSpPr>
          <p:cNvPr id="7" name="AutoShape 2">
            <a:extLst>
              <a:ext uri="{FF2B5EF4-FFF2-40B4-BE49-F238E27FC236}">
                <a16:creationId xmlns:a16="http://schemas.microsoft.com/office/drawing/2014/main" id="{28338774-511A-91D0-315A-B8CD818881A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207146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D757E-2F93-1A80-4DD1-274AEE5ACD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F683C-4120-4E41-BFE5-18FE6D16E9FC}"/>
              </a:ext>
            </a:extLst>
          </p:cNvPr>
          <p:cNvSpPr>
            <a:spLocks noGrp="1"/>
          </p:cNvSpPr>
          <p:nvPr>
            <p:ph type="title"/>
          </p:nvPr>
        </p:nvSpPr>
        <p:spPr/>
        <p:txBody>
          <a:bodyPr>
            <a:normAutofit fontScale="90000"/>
          </a:bodyPr>
          <a:lstStyle/>
          <a:p>
            <a:r>
              <a:rPr lang="en-US"/>
              <a:t>Starting, then getting better </a:t>
            </a:r>
            <a:endParaRPr lang="en-AU"/>
          </a:p>
        </p:txBody>
      </p:sp>
      <p:sp>
        <p:nvSpPr>
          <p:cNvPr id="3" name="Text Placeholder 2">
            <a:extLst>
              <a:ext uri="{FF2B5EF4-FFF2-40B4-BE49-F238E27FC236}">
                <a16:creationId xmlns:a16="http://schemas.microsoft.com/office/drawing/2014/main" id="{DA1F03D8-ED3C-5DD8-EC94-1CED3CD2A5BA}"/>
              </a:ext>
            </a:extLst>
          </p:cNvPr>
          <p:cNvSpPr>
            <a:spLocks noGrp="1"/>
          </p:cNvSpPr>
          <p:nvPr>
            <p:ph type="body" sz="quarter" idx="13"/>
          </p:nvPr>
        </p:nvSpPr>
        <p:spPr/>
        <p:txBody>
          <a:bodyPr/>
          <a:lstStyle/>
          <a:p>
            <a:r>
              <a:rPr lang="en-US"/>
              <a:t>No expectation to fully understand and cover all metrics and targets from the start – sophistication will increase over time</a:t>
            </a:r>
            <a:endParaRPr lang="en-AU"/>
          </a:p>
        </p:txBody>
      </p:sp>
      <p:sp>
        <p:nvSpPr>
          <p:cNvPr id="6" name="Slide Number Placeholder 5">
            <a:extLst>
              <a:ext uri="{FF2B5EF4-FFF2-40B4-BE49-F238E27FC236}">
                <a16:creationId xmlns:a16="http://schemas.microsoft.com/office/drawing/2014/main" id="{00B33C2E-07F9-6006-6D37-C490659FEB42}"/>
              </a:ext>
            </a:extLst>
          </p:cNvPr>
          <p:cNvSpPr>
            <a:spLocks noGrp="1"/>
          </p:cNvSpPr>
          <p:nvPr>
            <p:ph type="sldNum" sz="quarter" idx="12"/>
          </p:nvPr>
        </p:nvSpPr>
        <p:spPr/>
        <p:txBody>
          <a:bodyPr/>
          <a:lstStyle/>
          <a:p>
            <a:fld id="{B7AB2E9C-1E1F-E543-B63B-F30036088532}" type="slidenum">
              <a:rPr lang="en-US" smtClean="0"/>
              <a:pPr/>
              <a:t>17</a:t>
            </a:fld>
            <a:endParaRPr lang="en-US"/>
          </a:p>
        </p:txBody>
      </p:sp>
      <p:pic>
        <p:nvPicPr>
          <p:cNvPr id="9" name="Picture 8">
            <a:extLst>
              <a:ext uri="{FF2B5EF4-FFF2-40B4-BE49-F238E27FC236}">
                <a16:creationId xmlns:a16="http://schemas.microsoft.com/office/drawing/2014/main" id="{9F34A221-9514-FC1C-CD40-429C7AC7A51F}"/>
              </a:ext>
            </a:extLst>
          </p:cNvPr>
          <p:cNvPicPr>
            <a:picLocks noChangeAspect="1"/>
          </p:cNvPicPr>
          <p:nvPr/>
        </p:nvPicPr>
        <p:blipFill>
          <a:blip r:embed="rId3"/>
          <a:srcRect l="4653" t="6517"/>
          <a:stretch/>
        </p:blipFill>
        <p:spPr>
          <a:xfrm>
            <a:off x="3765397" y="2236432"/>
            <a:ext cx="5449101" cy="4083603"/>
          </a:xfrm>
          <a:prstGeom prst="rect">
            <a:avLst/>
          </a:prstGeom>
        </p:spPr>
      </p:pic>
      <p:sp>
        <p:nvSpPr>
          <p:cNvPr id="5" name="TextBox 4">
            <a:extLst>
              <a:ext uri="{FF2B5EF4-FFF2-40B4-BE49-F238E27FC236}">
                <a16:creationId xmlns:a16="http://schemas.microsoft.com/office/drawing/2014/main" id="{B8533163-77CF-83FE-127B-EC949C97732E}"/>
              </a:ext>
            </a:extLst>
          </p:cNvPr>
          <p:cNvSpPr txBox="1"/>
          <p:nvPr/>
        </p:nvSpPr>
        <p:spPr>
          <a:xfrm>
            <a:off x="3757099" y="6430100"/>
            <a:ext cx="10914797" cy="577081"/>
          </a:xfrm>
          <a:prstGeom prst="rect">
            <a:avLst/>
          </a:prstGeom>
          <a:noFill/>
        </p:spPr>
        <p:txBody>
          <a:bodyPr wrap="square" rtlCol="0">
            <a:spAutoFit/>
          </a:bodyPr>
          <a:lstStyle/>
          <a:p>
            <a:r>
              <a:rPr lang="en-US" sz="1050"/>
              <a:t>Fig.: Seven key steps to get started and increase TNFD disclosure ambition over time. </a:t>
            </a:r>
          </a:p>
          <a:p>
            <a:r>
              <a:rPr lang="en-US" sz="1050"/>
              <a:t>Source: Getting started with adoption of the TNFD recommendations  p.12.</a:t>
            </a:r>
          </a:p>
          <a:p>
            <a:endParaRPr lang="en-US" sz="1050"/>
          </a:p>
        </p:txBody>
      </p:sp>
    </p:spTree>
    <p:extLst>
      <p:ext uri="{BB962C8B-B14F-4D97-AF65-F5344CB8AC3E}">
        <p14:creationId xmlns:p14="http://schemas.microsoft.com/office/powerpoint/2010/main" val="1882312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795A-5374-B507-B415-84FCF888C10B}"/>
              </a:ext>
            </a:extLst>
          </p:cNvPr>
          <p:cNvSpPr>
            <a:spLocks noGrp="1"/>
          </p:cNvSpPr>
          <p:nvPr>
            <p:ph type="title"/>
          </p:nvPr>
        </p:nvSpPr>
        <p:spPr/>
        <p:txBody>
          <a:bodyPr>
            <a:normAutofit fontScale="90000"/>
          </a:bodyPr>
          <a:lstStyle/>
          <a:p>
            <a:r>
              <a:rPr lang="en-US"/>
              <a:t>Practical Guidance: TNFD Resources</a:t>
            </a:r>
            <a:endParaRPr lang="en-AU"/>
          </a:p>
        </p:txBody>
      </p:sp>
      <p:sp>
        <p:nvSpPr>
          <p:cNvPr id="6" name="Slide Number Placeholder 5">
            <a:extLst>
              <a:ext uri="{FF2B5EF4-FFF2-40B4-BE49-F238E27FC236}">
                <a16:creationId xmlns:a16="http://schemas.microsoft.com/office/drawing/2014/main" id="{B5B100C8-CAE7-DF8B-D3C7-F23CBE86E887}"/>
              </a:ext>
            </a:extLst>
          </p:cNvPr>
          <p:cNvSpPr>
            <a:spLocks noGrp="1"/>
          </p:cNvSpPr>
          <p:nvPr>
            <p:ph type="sldNum" sz="quarter" idx="12"/>
          </p:nvPr>
        </p:nvSpPr>
        <p:spPr/>
        <p:txBody>
          <a:bodyPr/>
          <a:lstStyle/>
          <a:p>
            <a:fld id="{B7AB2E9C-1E1F-E543-B63B-F30036088532}" type="slidenum">
              <a:rPr lang="en-US" smtClean="0"/>
              <a:pPr/>
              <a:t>18</a:t>
            </a:fld>
            <a:endParaRPr lang="en-US"/>
          </a:p>
        </p:txBody>
      </p:sp>
      <p:pic>
        <p:nvPicPr>
          <p:cNvPr id="5" name="Picture 4">
            <a:extLst>
              <a:ext uri="{FF2B5EF4-FFF2-40B4-BE49-F238E27FC236}">
                <a16:creationId xmlns:a16="http://schemas.microsoft.com/office/drawing/2014/main" id="{D0C7C3D8-72C1-E7B3-5DB6-3BFD25E11628}"/>
              </a:ext>
            </a:extLst>
          </p:cNvPr>
          <p:cNvPicPr>
            <a:picLocks noChangeAspect="1"/>
          </p:cNvPicPr>
          <p:nvPr/>
        </p:nvPicPr>
        <p:blipFill rotWithShape="1">
          <a:blip r:embed="rId3"/>
          <a:srcRect l="14193" t="11305" r="8831" b="11014"/>
          <a:stretch/>
        </p:blipFill>
        <p:spPr>
          <a:xfrm>
            <a:off x="3336323" y="1323421"/>
            <a:ext cx="7294247" cy="5206013"/>
          </a:xfrm>
          <a:prstGeom prst="rect">
            <a:avLst/>
          </a:prstGeom>
        </p:spPr>
      </p:pic>
      <p:sp>
        <p:nvSpPr>
          <p:cNvPr id="10" name="Oval 9">
            <a:extLst>
              <a:ext uri="{FF2B5EF4-FFF2-40B4-BE49-F238E27FC236}">
                <a16:creationId xmlns:a16="http://schemas.microsoft.com/office/drawing/2014/main" id="{5887DC12-162D-1FA4-56B9-25539326117C}"/>
              </a:ext>
            </a:extLst>
          </p:cNvPr>
          <p:cNvSpPr/>
          <p:nvPr/>
        </p:nvSpPr>
        <p:spPr>
          <a:xfrm rot="1628751">
            <a:off x="5509591" y="2392183"/>
            <a:ext cx="1616547" cy="3300811"/>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51B90E76-6EC8-B9BA-B664-6B7CEB65488C}"/>
              </a:ext>
            </a:extLst>
          </p:cNvPr>
          <p:cNvSpPr txBox="1"/>
          <p:nvPr/>
        </p:nvSpPr>
        <p:spPr>
          <a:xfrm>
            <a:off x="3266749" y="6529434"/>
            <a:ext cx="10914797" cy="415498"/>
          </a:xfrm>
          <a:prstGeom prst="rect">
            <a:avLst/>
          </a:prstGeom>
          <a:noFill/>
        </p:spPr>
        <p:txBody>
          <a:bodyPr wrap="square" rtlCol="0">
            <a:spAutoFit/>
          </a:bodyPr>
          <a:lstStyle/>
          <a:p>
            <a:r>
              <a:rPr lang="en-US" sz="1050"/>
              <a:t>Fig.: TNFD recommendations and additional guidance. Source: Recommendations of the Taskforce on Nature-related Financial Disclosures, p.11.</a:t>
            </a:r>
          </a:p>
          <a:p>
            <a:endParaRPr lang="en-US" sz="1050"/>
          </a:p>
        </p:txBody>
      </p:sp>
    </p:spTree>
    <p:extLst>
      <p:ext uri="{BB962C8B-B14F-4D97-AF65-F5344CB8AC3E}">
        <p14:creationId xmlns:p14="http://schemas.microsoft.com/office/powerpoint/2010/main" val="3140031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75A43-7B27-F33C-40D4-7F7718B8D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5F8B6-CD8E-349A-2798-9A62A14F13BB}"/>
              </a:ext>
            </a:extLst>
          </p:cNvPr>
          <p:cNvSpPr>
            <a:spLocks noGrp="1"/>
          </p:cNvSpPr>
          <p:nvPr>
            <p:ph type="title"/>
          </p:nvPr>
        </p:nvSpPr>
        <p:spPr>
          <a:xfrm>
            <a:off x="1261863" y="3250777"/>
            <a:ext cx="10517205" cy="532646"/>
          </a:xfrm>
        </p:spPr>
        <p:txBody>
          <a:bodyPr>
            <a:normAutofit fontScale="90000"/>
          </a:bodyPr>
          <a:lstStyle/>
          <a:p>
            <a:pPr>
              <a:lnSpc>
                <a:spcPct val="100000"/>
              </a:lnSpc>
              <a:spcBef>
                <a:spcPts val="400"/>
              </a:spcBef>
            </a:pPr>
            <a:r>
              <a:rPr lang="en-AU" sz="4400" b="1">
                <a:latin typeface="Helvetica Neue"/>
              </a:rPr>
              <a:t>IS Ratings &amp; TNFD:  Alignment</a:t>
            </a:r>
            <a:br>
              <a:rPr lang="en-AU" sz="4400"/>
            </a:br>
            <a:r>
              <a:rPr lang="en-AU" sz="3600" b="0">
                <a:latin typeface="Helvetica Neue"/>
              </a:rPr>
              <a:t>Kerry Griffiths | IS Technical Director | ISC</a:t>
            </a:r>
          </a:p>
        </p:txBody>
      </p:sp>
    </p:spTree>
    <p:extLst>
      <p:ext uri="{BB962C8B-B14F-4D97-AF65-F5344CB8AC3E}">
        <p14:creationId xmlns:p14="http://schemas.microsoft.com/office/powerpoint/2010/main" val="293879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1F9196-E52E-438C-BECF-A341B7F85E8B}"/>
              </a:ext>
            </a:extLst>
          </p:cNvPr>
          <p:cNvSpPr>
            <a:spLocks noGrp="1"/>
          </p:cNvSpPr>
          <p:nvPr>
            <p:ph type="title"/>
          </p:nvPr>
        </p:nvSpPr>
        <p:spPr/>
        <p:txBody>
          <a:bodyPr>
            <a:normAutofit fontScale="90000"/>
          </a:bodyPr>
          <a:lstStyle/>
          <a:p>
            <a:r>
              <a:rPr lang="en-AU"/>
              <a:t>Agenda</a:t>
            </a:r>
          </a:p>
        </p:txBody>
      </p:sp>
      <p:sp>
        <p:nvSpPr>
          <p:cNvPr id="8" name="Text Placeholder 7">
            <a:extLst>
              <a:ext uri="{FF2B5EF4-FFF2-40B4-BE49-F238E27FC236}">
                <a16:creationId xmlns:a16="http://schemas.microsoft.com/office/drawing/2014/main" id="{E540A740-7758-4FFE-A64E-1AADAD2611CF}"/>
              </a:ext>
            </a:extLst>
          </p:cNvPr>
          <p:cNvSpPr>
            <a:spLocks noGrp="1"/>
          </p:cNvSpPr>
          <p:nvPr>
            <p:ph type="body" sz="quarter" idx="11"/>
          </p:nvPr>
        </p:nvSpPr>
        <p:spPr>
          <a:xfrm>
            <a:off x="1359739" y="2346933"/>
            <a:ext cx="2197290" cy="369059"/>
          </a:xfrm>
        </p:spPr>
        <p:txBody>
          <a:bodyPr/>
          <a:lstStyle/>
          <a:p>
            <a:r>
              <a:rPr lang="en-AU"/>
              <a:t>1</a:t>
            </a:r>
          </a:p>
        </p:txBody>
      </p:sp>
      <p:sp>
        <p:nvSpPr>
          <p:cNvPr id="9" name="Text Placeholder 8">
            <a:extLst>
              <a:ext uri="{FF2B5EF4-FFF2-40B4-BE49-F238E27FC236}">
                <a16:creationId xmlns:a16="http://schemas.microsoft.com/office/drawing/2014/main" id="{5CA6A8D1-D2F5-475E-A91B-7B3326E5D426}"/>
              </a:ext>
            </a:extLst>
          </p:cNvPr>
          <p:cNvSpPr>
            <a:spLocks noGrp="1"/>
          </p:cNvSpPr>
          <p:nvPr>
            <p:ph type="body" sz="quarter" idx="12"/>
          </p:nvPr>
        </p:nvSpPr>
        <p:spPr>
          <a:xfrm>
            <a:off x="1368617" y="3164902"/>
            <a:ext cx="2197290" cy="369059"/>
          </a:xfrm>
        </p:spPr>
        <p:txBody>
          <a:bodyPr/>
          <a:lstStyle/>
          <a:p>
            <a:r>
              <a:rPr lang="en-AU"/>
              <a:t>2</a:t>
            </a:r>
          </a:p>
        </p:txBody>
      </p:sp>
      <p:sp>
        <p:nvSpPr>
          <p:cNvPr id="10" name="Text Placeholder 9">
            <a:extLst>
              <a:ext uri="{FF2B5EF4-FFF2-40B4-BE49-F238E27FC236}">
                <a16:creationId xmlns:a16="http://schemas.microsoft.com/office/drawing/2014/main" id="{3471314F-C79A-4C6B-87C9-3F157F77AD1D}"/>
              </a:ext>
            </a:extLst>
          </p:cNvPr>
          <p:cNvSpPr>
            <a:spLocks noGrp="1"/>
          </p:cNvSpPr>
          <p:nvPr>
            <p:ph type="body" sz="quarter" idx="13"/>
          </p:nvPr>
        </p:nvSpPr>
        <p:spPr>
          <a:xfrm>
            <a:off x="1359739" y="4013539"/>
            <a:ext cx="2197290" cy="369059"/>
          </a:xfrm>
        </p:spPr>
        <p:txBody>
          <a:bodyPr/>
          <a:lstStyle/>
          <a:p>
            <a:r>
              <a:rPr lang="en-AU"/>
              <a:t>3</a:t>
            </a:r>
          </a:p>
        </p:txBody>
      </p:sp>
      <p:sp>
        <p:nvSpPr>
          <p:cNvPr id="11" name="Text Placeholder 10">
            <a:extLst>
              <a:ext uri="{FF2B5EF4-FFF2-40B4-BE49-F238E27FC236}">
                <a16:creationId xmlns:a16="http://schemas.microsoft.com/office/drawing/2014/main" id="{DBC3AB62-A294-472E-9DF2-756ACF6FC181}"/>
              </a:ext>
            </a:extLst>
          </p:cNvPr>
          <p:cNvSpPr>
            <a:spLocks noGrp="1"/>
          </p:cNvSpPr>
          <p:nvPr>
            <p:ph type="body" sz="quarter" idx="14"/>
          </p:nvPr>
        </p:nvSpPr>
        <p:spPr>
          <a:xfrm>
            <a:off x="1359739" y="5746714"/>
            <a:ext cx="2197290" cy="369059"/>
          </a:xfrm>
        </p:spPr>
        <p:txBody>
          <a:bodyPr vert="horz" lIns="91440" tIns="45720" rIns="91440" bIns="45720" rtlCol="0" anchor="t">
            <a:noAutofit/>
          </a:bodyPr>
          <a:lstStyle/>
          <a:p>
            <a:r>
              <a:rPr lang="en-NZ">
                <a:latin typeface="Helvetica Neue"/>
              </a:rPr>
              <a:t>5</a:t>
            </a:r>
            <a:endParaRPr lang="en-NZ" b="0">
              <a:solidFill>
                <a:srgbClr val="000000"/>
              </a:solidFill>
              <a:latin typeface="Helvetica Neue"/>
            </a:endParaRPr>
          </a:p>
          <a:p>
            <a:endParaRPr lang="en-NZ"/>
          </a:p>
        </p:txBody>
      </p:sp>
      <p:sp>
        <p:nvSpPr>
          <p:cNvPr id="4" name="Text Placeholder 11">
            <a:extLst>
              <a:ext uri="{FF2B5EF4-FFF2-40B4-BE49-F238E27FC236}">
                <a16:creationId xmlns:a16="http://schemas.microsoft.com/office/drawing/2014/main" id="{9505378C-A959-D622-AAFB-43C6827194EC}"/>
              </a:ext>
            </a:extLst>
          </p:cNvPr>
          <p:cNvSpPr txBox="1">
            <a:spLocks/>
          </p:cNvSpPr>
          <p:nvPr/>
        </p:nvSpPr>
        <p:spPr>
          <a:xfrm>
            <a:off x="4040781" y="2219388"/>
            <a:ext cx="8332802" cy="60179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a:latin typeface="Helvetica Neue"/>
              </a:rPr>
              <a:t>What is TNFD – The emerging “nature” of ESG reporting requirements</a:t>
            </a:r>
            <a:br>
              <a:rPr lang="en-AU" sz="1800" b="1"/>
            </a:br>
            <a:r>
              <a:rPr lang="en-AU" sz="1800">
                <a:latin typeface="Helvetica Neue"/>
              </a:rPr>
              <a:t>Ross Eaton, Partner, Oliver Wyman</a:t>
            </a:r>
            <a:endParaRPr lang="en-AU" sz="1800">
              <a:highlight>
                <a:srgbClr val="FFFF00"/>
              </a:highlight>
              <a:latin typeface="Helvetica Neue"/>
            </a:endParaRPr>
          </a:p>
        </p:txBody>
      </p:sp>
      <p:cxnSp>
        <p:nvCxnSpPr>
          <p:cNvPr id="16" name="Straight Connector 15">
            <a:extLst>
              <a:ext uri="{FF2B5EF4-FFF2-40B4-BE49-F238E27FC236}">
                <a16:creationId xmlns:a16="http://schemas.microsoft.com/office/drawing/2014/main" id="{47ACE4E7-7E9B-9931-C0CF-3384D62992DE}"/>
              </a:ext>
            </a:extLst>
          </p:cNvPr>
          <p:cNvCxnSpPr>
            <a:cxnSpLocks/>
          </p:cNvCxnSpPr>
          <p:nvPr/>
        </p:nvCxnSpPr>
        <p:spPr>
          <a:xfrm>
            <a:off x="1309499" y="6199504"/>
            <a:ext cx="25256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DADFA25-EF05-44B2-9626-9934909EF113}"/>
              </a:ext>
            </a:extLst>
          </p:cNvPr>
          <p:cNvCxnSpPr>
            <a:cxnSpLocks/>
          </p:cNvCxnSpPr>
          <p:nvPr/>
        </p:nvCxnSpPr>
        <p:spPr>
          <a:xfrm>
            <a:off x="3805969" y="5414662"/>
            <a:ext cx="792776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0CF6A1-61BB-C035-9F4B-B56494FBC2A5}"/>
              </a:ext>
            </a:extLst>
          </p:cNvPr>
          <p:cNvCxnSpPr>
            <a:cxnSpLocks/>
          </p:cNvCxnSpPr>
          <p:nvPr/>
        </p:nvCxnSpPr>
        <p:spPr>
          <a:xfrm>
            <a:off x="1359739" y="5414662"/>
            <a:ext cx="25256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B40988-2ECE-A797-B436-10197DCCCC2C}"/>
              </a:ext>
            </a:extLst>
          </p:cNvPr>
          <p:cNvCxnSpPr>
            <a:cxnSpLocks/>
          </p:cNvCxnSpPr>
          <p:nvPr/>
        </p:nvCxnSpPr>
        <p:spPr>
          <a:xfrm>
            <a:off x="3825430" y="6199504"/>
            <a:ext cx="792776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Text Placeholder 10">
            <a:extLst>
              <a:ext uri="{FF2B5EF4-FFF2-40B4-BE49-F238E27FC236}">
                <a16:creationId xmlns:a16="http://schemas.microsoft.com/office/drawing/2014/main" id="{435C8DD7-9FA3-BD55-562F-CCA51E636413}"/>
              </a:ext>
            </a:extLst>
          </p:cNvPr>
          <p:cNvSpPr txBox="1">
            <a:spLocks/>
          </p:cNvSpPr>
          <p:nvPr/>
        </p:nvSpPr>
        <p:spPr>
          <a:xfrm>
            <a:off x="1359739" y="4841250"/>
            <a:ext cx="2197290" cy="369059"/>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4</a:t>
            </a:r>
          </a:p>
        </p:txBody>
      </p:sp>
      <p:sp>
        <p:nvSpPr>
          <p:cNvPr id="2" name="Text Placeholder 11">
            <a:extLst>
              <a:ext uri="{FF2B5EF4-FFF2-40B4-BE49-F238E27FC236}">
                <a16:creationId xmlns:a16="http://schemas.microsoft.com/office/drawing/2014/main" id="{BEDEA1EC-B277-5CB4-2B36-B6A515E51482}"/>
              </a:ext>
            </a:extLst>
          </p:cNvPr>
          <p:cNvSpPr txBox="1">
            <a:spLocks/>
          </p:cNvSpPr>
          <p:nvPr/>
        </p:nvSpPr>
        <p:spPr>
          <a:xfrm>
            <a:off x="4040781" y="5647118"/>
            <a:ext cx="8151219" cy="55238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2000">
              <a:latin typeface="Helvetica Neue"/>
            </a:endParaRPr>
          </a:p>
        </p:txBody>
      </p:sp>
      <p:sp>
        <p:nvSpPr>
          <p:cNvPr id="7" name="Text Placeholder 11">
            <a:extLst>
              <a:ext uri="{FF2B5EF4-FFF2-40B4-BE49-F238E27FC236}">
                <a16:creationId xmlns:a16="http://schemas.microsoft.com/office/drawing/2014/main" id="{7FB5EF98-6BE5-5346-EA03-175D896CD8B4}"/>
              </a:ext>
            </a:extLst>
          </p:cNvPr>
          <p:cNvSpPr txBox="1">
            <a:spLocks/>
          </p:cNvSpPr>
          <p:nvPr/>
        </p:nvSpPr>
        <p:spPr>
          <a:xfrm>
            <a:off x="4040781" y="3010041"/>
            <a:ext cx="7616984" cy="60179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800" b="1">
                <a:latin typeface="Helvetica Neue"/>
              </a:rPr>
              <a:t>TNFD – Implications for the Infrastructure Sector</a:t>
            </a:r>
            <a:br>
              <a:rPr lang="en-AU" sz="1800" b="1"/>
            </a:br>
            <a:r>
              <a:rPr lang="en-AU" sz="1800">
                <a:latin typeface="Helvetica Neue"/>
              </a:rPr>
              <a:t>Monique Isenheim, Head of Market Development, ISC</a:t>
            </a:r>
            <a:endParaRPr lang="en-AU" sz="1800">
              <a:highlight>
                <a:srgbClr val="FFFF00"/>
              </a:highlight>
            </a:endParaRPr>
          </a:p>
        </p:txBody>
      </p:sp>
      <p:sp>
        <p:nvSpPr>
          <p:cNvPr id="23" name="Text Placeholder 11">
            <a:extLst>
              <a:ext uri="{FF2B5EF4-FFF2-40B4-BE49-F238E27FC236}">
                <a16:creationId xmlns:a16="http://schemas.microsoft.com/office/drawing/2014/main" id="{BE5436EF-96D6-FC0B-AD0C-B54D0BACEF17}"/>
              </a:ext>
            </a:extLst>
          </p:cNvPr>
          <p:cNvSpPr txBox="1">
            <a:spLocks/>
          </p:cNvSpPr>
          <p:nvPr/>
        </p:nvSpPr>
        <p:spPr>
          <a:xfrm>
            <a:off x="4049962" y="4656396"/>
            <a:ext cx="7616984" cy="60179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800" b="1"/>
              <a:t>IS Ratings &amp; TNFD - Correspondence Map</a:t>
            </a:r>
            <a:br>
              <a:rPr lang="en-AU" sz="1800" b="1"/>
            </a:br>
            <a:r>
              <a:rPr lang="en-AU" sz="1800"/>
              <a:t>Amin Niazai, Senior Technical Advisor, ISC</a:t>
            </a:r>
            <a:endParaRPr lang="en-AU" sz="1800">
              <a:highlight>
                <a:srgbClr val="FFFF00"/>
              </a:highlight>
            </a:endParaRPr>
          </a:p>
        </p:txBody>
      </p:sp>
      <p:sp>
        <p:nvSpPr>
          <p:cNvPr id="14" name="Text Placeholder 12">
            <a:extLst>
              <a:ext uri="{FF2B5EF4-FFF2-40B4-BE49-F238E27FC236}">
                <a16:creationId xmlns:a16="http://schemas.microsoft.com/office/drawing/2014/main" id="{2701BD41-D19A-CB83-C442-E4F97D8C2127}"/>
              </a:ext>
            </a:extLst>
          </p:cNvPr>
          <p:cNvSpPr txBox="1">
            <a:spLocks/>
          </p:cNvSpPr>
          <p:nvPr/>
        </p:nvSpPr>
        <p:spPr>
          <a:xfrm>
            <a:off x="4046289" y="5615975"/>
            <a:ext cx="7616984" cy="73324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a:latin typeface="Helvetica Neue"/>
              </a:rPr>
              <a:t>Questions &amp; Answers</a:t>
            </a:r>
            <a:endParaRPr lang="en-AU" sz="1800">
              <a:latin typeface="Helvetica Neue"/>
            </a:endParaRPr>
          </a:p>
        </p:txBody>
      </p:sp>
      <p:sp>
        <p:nvSpPr>
          <p:cNvPr id="20" name="Text Placeholder 11">
            <a:extLst>
              <a:ext uri="{FF2B5EF4-FFF2-40B4-BE49-F238E27FC236}">
                <a16:creationId xmlns:a16="http://schemas.microsoft.com/office/drawing/2014/main" id="{5C16758B-FA1E-8309-21C5-854DC3C1C99A}"/>
              </a:ext>
            </a:extLst>
          </p:cNvPr>
          <p:cNvSpPr txBox="1">
            <a:spLocks/>
          </p:cNvSpPr>
          <p:nvPr/>
        </p:nvSpPr>
        <p:spPr>
          <a:xfrm>
            <a:off x="4049961" y="3817944"/>
            <a:ext cx="7616984" cy="60179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12364A"/>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00"/>
              </a:spcBef>
            </a:pPr>
            <a:r>
              <a:rPr lang="en-AU" sz="1800" b="1">
                <a:latin typeface="Helvetica Neue"/>
              </a:rPr>
              <a:t>IS Ratings &amp; TNFD - Alignment</a:t>
            </a:r>
            <a:endParaRPr lang="en-AU" sz="1800"/>
          </a:p>
          <a:p>
            <a:pPr>
              <a:lnSpc>
                <a:spcPct val="100000"/>
              </a:lnSpc>
              <a:spcBef>
                <a:spcPts val="400"/>
              </a:spcBef>
            </a:pPr>
            <a:r>
              <a:rPr lang="en-AU" sz="1800">
                <a:latin typeface="Helvetica Neue"/>
              </a:rPr>
              <a:t>Kerry Griffiths, IS Technical Director, ISC</a:t>
            </a:r>
            <a:endParaRPr lang="en-AU" sz="1800">
              <a:highlight>
                <a:srgbClr val="FFFF00"/>
              </a:highlight>
            </a:endParaRPr>
          </a:p>
        </p:txBody>
      </p:sp>
    </p:spTree>
    <p:extLst>
      <p:ext uri="{BB962C8B-B14F-4D97-AF65-F5344CB8AC3E}">
        <p14:creationId xmlns:p14="http://schemas.microsoft.com/office/powerpoint/2010/main" val="2014415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4B3E7-B89E-5216-2087-81EAA8290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7E8EF-F254-EACA-07EA-3DCB29E881E0}"/>
              </a:ext>
            </a:extLst>
          </p:cNvPr>
          <p:cNvSpPr>
            <a:spLocks noGrp="1"/>
          </p:cNvSpPr>
          <p:nvPr>
            <p:ph type="title"/>
          </p:nvPr>
        </p:nvSpPr>
        <p:spPr/>
        <p:txBody>
          <a:bodyPr>
            <a:normAutofit fontScale="90000"/>
          </a:bodyPr>
          <a:lstStyle/>
          <a:p>
            <a:r>
              <a:rPr lang="en-US"/>
              <a:t>IS Ratings &amp; TNFD Disclosures </a:t>
            </a:r>
            <a:endParaRPr lang="en-AU"/>
          </a:p>
        </p:txBody>
      </p:sp>
      <p:sp>
        <p:nvSpPr>
          <p:cNvPr id="3" name="Text Placeholder 2">
            <a:extLst>
              <a:ext uri="{FF2B5EF4-FFF2-40B4-BE49-F238E27FC236}">
                <a16:creationId xmlns:a16="http://schemas.microsoft.com/office/drawing/2014/main" id="{D6E0F127-55F7-BA54-398A-3B7B4EB40A45}"/>
              </a:ext>
            </a:extLst>
          </p:cNvPr>
          <p:cNvSpPr>
            <a:spLocks noGrp="1"/>
          </p:cNvSpPr>
          <p:nvPr>
            <p:ph type="body" sz="quarter" idx="13"/>
          </p:nvPr>
        </p:nvSpPr>
        <p:spPr/>
        <p:txBody>
          <a:bodyPr>
            <a:normAutofit/>
          </a:bodyPr>
          <a:lstStyle/>
          <a:p>
            <a:r>
              <a:rPr lang="en-US"/>
              <a:t>The IS Rating Scheme offers a structured framework that can support reporting aligned with the TNFD recommended disclosures</a:t>
            </a:r>
          </a:p>
          <a:p>
            <a:endParaRPr lang="en-AU"/>
          </a:p>
        </p:txBody>
      </p:sp>
      <p:sp>
        <p:nvSpPr>
          <p:cNvPr id="4" name="Text Placeholder 3">
            <a:extLst>
              <a:ext uri="{FF2B5EF4-FFF2-40B4-BE49-F238E27FC236}">
                <a16:creationId xmlns:a16="http://schemas.microsoft.com/office/drawing/2014/main" id="{D17D7E00-F5F9-2E22-80A1-4BCE724BB0BB}"/>
              </a:ext>
            </a:extLst>
          </p:cNvPr>
          <p:cNvSpPr>
            <a:spLocks noGrp="1"/>
          </p:cNvSpPr>
          <p:nvPr>
            <p:ph type="body" sz="quarter" idx="14"/>
          </p:nvPr>
        </p:nvSpPr>
        <p:spPr>
          <a:xfrm>
            <a:off x="1260045" y="2429739"/>
            <a:ext cx="6823640" cy="2999775"/>
          </a:xfrm>
        </p:spPr>
        <p:txBody>
          <a:bodyPr>
            <a:normAutofit/>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sz="1800"/>
              <a:t>IS Ratings can act as a </a:t>
            </a:r>
            <a:r>
              <a:rPr lang="en-US" sz="1800" b="1"/>
              <a:t>comprehensive and verified data </a:t>
            </a:r>
            <a:r>
              <a:rPr lang="en-US" sz="1800"/>
              <a:t>acquisition mechanism for disclosures and metrics required in TNFD reporting </a:t>
            </a:r>
          </a:p>
          <a:p>
            <a:pPr marL="285750" indent="-285750">
              <a:buFont typeface="Arial" panose="020B0604020202020204" pitchFamily="34" charset="0"/>
              <a:buChar char="•"/>
            </a:pPr>
            <a:r>
              <a:rPr lang="en-US" sz="1800"/>
              <a:t>IS Ratings allow for </a:t>
            </a:r>
            <a:r>
              <a:rPr lang="en-US" sz="1800" b="1"/>
              <a:t>place-based</a:t>
            </a:r>
            <a:r>
              <a:rPr lang="en-US" sz="1800"/>
              <a:t> reporting of an organisation’s material impact</a:t>
            </a:r>
          </a:p>
          <a:p>
            <a:pPr marL="285750" indent="-285750">
              <a:buFont typeface="Arial" panose="020B0604020202020204" pitchFamily="34" charset="0"/>
              <a:buChar char="•"/>
            </a:pPr>
            <a:r>
              <a:rPr lang="en-US" sz="1800"/>
              <a:t>IS Ratings determine and weigh </a:t>
            </a:r>
            <a:r>
              <a:rPr lang="en-US" sz="1800" b="1"/>
              <a:t>materiality </a:t>
            </a:r>
          </a:p>
          <a:p>
            <a:pPr marL="285750" indent="-285750">
              <a:buFont typeface="Arial" panose="020B0604020202020204" pitchFamily="34" charset="0"/>
              <a:buChar char="•"/>
            </a:pPr>
            <a:r>
              <a:rPr lang="en-US" sz="1800"/>
              <a:t>IS Ratings </a:t>
            </a:r>
            <a:r>
              <a:rPr lang="en-US" sz="1800" b="1"/>
              <a:t>provide real project data </a:t>
            </a:r>
            <a:r>
              <a:rPr lang="en-US" sz="1800"/>
              <a:t>as opposed to industry averages and proxy data</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endParaRPr lang="en-US"/>
          </a:p>
          <a:p>
            <a:pPr marL="285750" indent="-285750">
              <a:buFont typeface="Arial" panose="020B0604020202020204" pitchFamily="34" charset="0"/>
              <a:buChar char="•"/>
            </a:pPr>
            <a:endParaRPr lang="en-AU"/>
          </a:p>
        </p:txBody>
      </p:sp>
      <p:sp>
        <p:nvSpPr>
          <p:cNvPr id="5" name="Text Placeholder 4">
            <a:extLst>
              <a:ext uri="{FF2B5EF4-FFF2-40B4-BE49-F238E27FC236}">
                <a16:creationId xmlns:a16="http://schemas.microsoft.com/office/drawing/2014/main" id="{2E1E4175-851E-02BB-09E7-88E54414B237}"/>
              </a:ext>
            </a:extLst>
          </p:cNvPr>
          <p:cNvSpPr>
            <a:spLocks noGrp="1"/>
          </p:cNvSpPr>
          <p:nvPr>
            <p:ph type="body" sz="quarter" idx="15"/>
          </p:nvPr>
        </p:nvSpPr>
        <p:spPr>
          <a:xfrm>
            <a:off x="8523820" y="6317127"/>
            <a:ext cx="2849591" cy="424613"/>
          </a:xfrm>
        </p:spPr>
        <p:txBody>
          <a:bodyPr/>
          <a:lstStyle/>
          <a:p>
            <a:r>
              <a:rPr lang="en-US"/>
              <a:t>IS Ratings Alignment Note – TNFD </a:t>
            </a:r>
            <a:endParaRPr lang="en-AU"/>
          </a:p>
        </p:txBody>
      </p:sp>
      <p:sp>
        <p:nvSpPr>
          <p:cNvPr id="6" name="Slide Number Placeholder 5">
            <a:extLst>
              <a:ext uri="{FF2B5EF4-FFF2-40B4-BE49-F238E27FC236}">
                <a16:creationId xmlns:a16="http://schemas.microsoft.com/office/drawing/2014/main" id="{44CD5C55-8C39-9056-420B-086737DE4D1D}"/>
              </a:ext>
            </a:extLst>
          </p:cNvPr>
          <p:cNvSpPr>
            <a:spLocks noGrp="1"/>
          </p:cNvSpPr>
          <p:nvPr>
            <p:ph type="sldNum" sz="quarter" idx="12"/>
          </p:nvPr>
        </p:nvSpPr>
        <p:spPr/>
        <p:txBody>
          <a:bodyPr/>
          <a:lstStyle/>
          <a:p>
            <a:fld id="{B7AB2E9C-1E1F-E543-B63B-F30036088532}" type="slidenum">
              <a:rPr lang="en-US" smtClean="0"/>
              <a:pPr/>
              <a:t>20</a:t>
            </a:fld>
            <a:endParaRPr lang="en-US"/>
          </a:p>
        </p:txBody>
      </p:sp>
      <p:pic>
        <p:nvPicPr>
          <p:cNvPr id="9" name="Picture 8">
            <a:extLst>
              <a:ext uri="{FF2B5EF4-FFF2-40B4-BE49-F238E27FC236}">
                <a16:creationId xmlns:a16="http://schemas.microsoft.com/office/drawing/2014/main" id="{F8E2F2E7-421C-6056-0366-E0C72FD74DE7}"/>
              </a:ext>
            </a:extLst>
          </p:cNvPr>
          <p:cNvPicPr>
            <a:picLocks noChangeAspect="1"/>
          </p:cNvPicPr>
          <p:nvPr/>
        </p:nvPicPr>
        <p:blipFill>
          <a:blip r:embed="rId3"/>
          <a:stretch>
            <a:fillRect/>
          </a:stretch>
        </p:blipFill>
        <p:spPr>
          <a:xfrm>
            <a:off x="8621096" y="2270983"/>
            <a:ext cx="2909257" cy="4075889"/>
          </a:xfrm>
          <a:prstGeom prst="rect">
            <a:avLst/>
          </a:prstGeom>
        </p:spPr>
      </p:pic>
    </p:spTree>
    <p:extLst>
      <p:ext uri="{BB962C8B-B14F-4D97-AF65-F5344CB8AC3E}">
        <p14:creationId xmlns:p14="http://schemas.microsoft.com/office/powerpoint/2010/main" val="2502232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BFF4-4F3D-9690-CD15-3B3C3DF33432}"/>
              </a:ext>
            </a:extLst>
          </p:cNvPr>
          <p:cNvSpPr>
            <a:spLocks noGrp="1"/>
          </p:cNvSpPr>
          <p:nvPr>
            <p:ph type="title"/>
          </p:nvPr>
        </p:nvSpPr>
        <p:spPr/>
        <p:txBody>
          <a:bodyPr>
            <a:normAutofit fontScale="90000"/>
          </a:bodyPr>
          <a:lstStyle/>
          <a:p>
            <a:r>
              <a:rPr lang="en-US"/>
              <a:t>TNFD &amp; IS Ratings Alignment</a:t>
            </a:r>
            <a:endParaRPr lang="en-AU"/>
          </a:p>
        </p:txBody>
      </p:sp>
      <p:sp>
        <p:nvSpPr>
          <p:cNvPr id="3" name="Text Placeholder 2">
            <a:extLst>
              <a:ext uri="{FF2B5EF4-FFF2-40B4-BE49-F238E27FC236}">
                <a16:creationId xmlns:a16="http://schemas.microsoft.com/office/drawing/2014/main" id="{C78F0FEF-E972-4C73-8352-A11F767DA597}"/>
              </a:ext>
            </a:extLst>
          </p:cNvPr>
          <p:cNvSpPr>
            <a:spLocks noGrp="1"/>
          </p:cNvSpPr>
          <p:nvPr>
            <p:ph type="body" sz="quarter" idx="13"/>
          </p:nvPr>
        </p:nvSpPr>
        <p:spPr/>
        <p:txBody>
          <a:bodyPr/>
          <a:lstStyle/>
          <a:p>
            <a:r>
              <a:rPr lang="en-US"/>
              <a:t>Materiality</a:t>
            </a:r>
            <a:endParaRPr lang="en-AU"/>
          </a:p>
        </p:txBody>
      </p:sp>
      <p:sp>
        <p:nvSpPr>
          <p:cNvPr id="4" name="Text Placeholder 3">
            <a:extLst>
              <a:ext uri="{FF2B5EF4-FFF2-40B4-BE49-F238E27FC236}">
                <a16:creationId xmlns:a16="http://schemas.microsoft.com/office/drawing/2014/main" id="{EB960CA1-A52C-A9A7-0436-2C17CC2B93CE}"/>
              </a:ext>
            </a:extLst>
          </p:cNvPr>
          <p:cNvSpPr>
            <a:spLocks noGrp="1"/>
          </p:cNvSpPr>
          <p:nvPr>
            <p:ph type="body" sz="quarter" idx="14"/>
          </p:nvPr>
        </p:nvSpPr>
        <p:spPr>
          <a:xfrm>
            <a:off x="1260048" y="1777426"/>
            <a:ext cx="10270310" cy="4903642"/>
          </a:xfrm>
        </p:spPr>
        <p:txBody>
          <a:bodyPr>
            <a:normAutofit/>
          </a:bodyPr>
          <a:lstStyle/>
          <a:p>
            <a:r>
              <a:rPr lang="en-US"/>
              <a:t>The TNFD framework accommodates two approaches to materiality, where there is no regulatory approach defined:</a:t>
            </a:r>
          </a:p>
          <a:p>
            <a:pPr marL="285750" indent="-285750">
              <a:buFont typeface="Arial" panose="020B0604020202020204" pitchFamily="34" charset="0"/>
              <a:buChar char="•"/>
            </a:pPr>
            <a:endParaRPr lang="en-US"/>
          </a:p>
          <a:p>
            <a:r>
              <a:rPr lang="en-US" b="1"/>
              <a:t>Financial Materiality Approach: </a:t>
            </a:r>
            <a:r>
              <a:rPr lang="en-US"/>
              <a:t>material information needs of capital providers, consistent with the ISSB’s IFRS Standards and TCFD recommendations (recommended baseline); </a:t>
            </a:r>
          </a:p>
          <a:p>
            <a:r>
              <a:rPr lang="en-US"/>
              <a:t>and</a:t>
            </a:r>
          </a:p>
          <a:p>
            <a:r>
              <a:rPr lang="en-US" b="1"/>
              <a:t>Double Materiality Approach: </a:t>
            </a:r>
            <a:r>
              <a:rPr lang="en-US"/>
              <a:t>material information needs of stakeholders focused on impacts, aligned with a broader materiality approach, consistent with the GRI Standards (optional).</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b="1"/>
              <a:t>The IS Ratings Scheme contains a compulsory Materiality Assessment </a:t>
            </a:r>
            <a:r>
              <a:rPr lang="en-US"/>
              <a:t>that is aligned with the non-financial elements of lens 2. It identifies the most important (material) sustainability issues for each individual infrastructure project and program. It results in adjustments to weightings within the IS Rating tools to tailor and focus tool use to the specific project/asset stakeholders and context. </a:t>
            </a:r>
          </a:p>
          <a:p>
            <a:pPr marL="285750" indent="-285750">
              <a:buFont typeface="Arial" panose="020B0604020202020204" pitchFamily="34" charset="0"/>
              <a:buChar char="•"/>
            </a:pPr>
            <a:r>
              <a:rPr lang="en-US"/>
              <a:t>The Materiality Assessment in the IS Rating Scheme is recommended to be undertaken in collaboration with key stakeholders </a:t>
            </a:r>
            <a:r>
              <a:rPr lang="en-US" b="1"/>
              <a:t>and is independently verified for each project or program</a:t>
            </a:r>
            <a:r>
              <a:rPr lang="en-US"/>
              <a:t>. </a:t>
            </a:r>
          </a:p>
          <a:p>
            <a:pPr marL="285750" indent="-285750">
              <a:buFont typeface="Arial" panose="020B0604020202020204" pitchFamily="34" charset="0"/>
              <a:buChar char="•"/>
            </a:pPr>
            <a:endParaRPr lang="en-AU"/>
          </a:p>
        </p:txBody>
      </p:sp>
      <p:sp>
        <p:nvSpPr>
          <p:cNvPr id="6" name="Slide Number Placeholder 5">
            <a:extLst>
              <a:ext uri="{FF2B5EF4-FFF2-40B4-BE49-F238E27FC236}">
                <a16:creationId xmlns:a16="http://schemas.microsoft.com/office/drawing/2014/main" id="{5CED3999-2066-7A90-636B-D7285180E464}"/>
              </a:ext>
            </a:extLst>
          </p:cNvPr>
          <p:cNvSpPr>
            <a:spLocks noGrp="1"/>
          </p:cNvSpPr>
          <p:nvPr>
            <p:ph type="sldNum" sz="quarter" idx="12"/>
          </p:nvPr>
        </p:nvSpPr>
        <p:spPr/>
        <p:txBody>
          <a:bodyPr/>
          <a:lstStyle/>
          <a:p>
            <a:fld id="{B7AB2E9C-1E1F-E543-B63B-F30036088532}" type="slidenum">
              <a:rPr lang="en-US" smtClean="0"/>
              <a:pPr/>
              <a:t>21</a:t>
            </a:fld>
            <a:endParaRPr lang="en-US"/>
          </a:p>
        </p:txBody>
      </p:sp>
    </p:spTree>
    <p:extLst>
      <p:ext uri="{BB962C8B-B14F-4D97-AF65-F5344CB8AC3E}">
        <p14:creationId xmlns:p14="http://schemas.microsoft.com/office/powerpoint/2010/main" val="1248381414"/>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4B662-CDC8-8A34-3787-949C13EB1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946793-05B8-3E07-68AA-86E0242CA034}"/>
              </a:ext>
            </a:extLst>
          </p:cNvPr>
          <p:cNvSpPr>
            <a:spLocks noGrp="1"/>
          </p:cNvSpPr>
          <p:nvPr>
            <p:ph type="title"/>
          </p:nvPr>
        </p:nvSpPr>
        <p:spPr/>
        <p:txBody>
          <a:bodyPr>
            <a:normAutofit fontScale="90000"/>
          </a:bodyPr>
          <a:lstStyle/>
          <a:p>
            <a:r>
              <a:rPr lang="en-US">
                <a:latin typeface="Helvetica Neue"/>
              </a:rPr>
              <a:t>TNFD &amp; IS Ratings Alignment</a:t>
            </a:r>
            <a:endParaRPr lang="en-AU">
              <a:latin typeface="Helvetica Neue"/>
            </a:endParaRPr>
          </a:p>
        </p:txBody>
      </p:sp>
      <p:sp>
        <p:nvSpPr>
          <p:cNvPr id="3" name="Text Placeholder 2">
            <a:extLst>
              <a:ext uri="{FF2B5EF4-FFF2-40B4-BE49-F238E27FC236}">
                <a16:creationId xmlns:a16="http://schemas.microsoft.com/office/drawing/2014/main" id="{D6047834-25FB-16B4-2329-116ACDEB7A62}"/>
              </a:ext>
            </a:extLst>
          </p:cNvPr>
          <p:cNvSpPr>
            <a:spLocks noGrp="1"/>
          </p:cNvSpPr>
          <p:nvPr>
            <p:ph type="body" sz="quarter" idx="13"/>
          </p:nvPr>
        </p:nvSpPr>
        <p:spPr/>
        <p:txBody>
          <a:bodyPr/>
          <a:lstStyle/>
          <a:p>
            <a:r>
              <a:rPr lang="en-US"/>
              <a:t>TNFD Metrics and targets</a:t>
            </a:r>
            <a:endParaRPr lang="en-AU"/>
          </a:p>
        </p:txBody>
      </p:sp>
      <p:sp>
        <p:nvSpPr>
          <p:cNvPr id="4" name="Text Placeholder 3">
            <a:extLst>
              <a:ext uri="{FF2B5EF4-FFF2-40B4-BE49-F238E27FC236}">
                <a16:creationId xmlns:a16="http://schemas.microsoft.com/office/drawing/2014/main" id="{C4815C56-F96D-A271-6E09-F00B3A8C3D5F}"/>
              </a:ext>
            </a:extLst>
          </p:cNvPr>
          <p:cNvSpPr>
            <a:spLocks noGrp="1"/>
          </p:cNvSpPr>
          <p:nvPr>
            <p:ph type="body" sz="quarter" idx="14"/>
          </p:nvPr>
        </p:nvSpPr>
        <p:spPr>
          <a:xfrm>
            <a:off x="1355834" y="1936572"/>
            <a:ext cx="4002314" cy="4403067"/>
          </a:xfrm>
        </p:spPr>
        <p:txBody>
          <a:bodyPr>
            <a:normAutofit/>
          </a:bodyPr>
          <a:lstStyle/>
          <a:p>
            <a:r>
              <a:rPr lang="en-US" sz="1800"/>
              <a:t>The IS Ratings Scheme is designed to capture </a:t>
            </a:r>
            <a:r>
              <a:rPr lang="en-US" sz="1800" b="1"/>
              <a:t>asset level data </a:t>
            </a:r>
            <a:r>
              <a:rPr lang="en-US" sz="1800"/>
              <a:t>and manage and verify impact of an asset during its full lifecycle. These asset level – and </a:t>
            </a:r>
            <a:r>
              <a:rPr lang="en-US" sz="1800" b="1"/>
              <a:t>hence place-based </a:t>
            </a:r>
            <a:r>
              <a:rPr lang="en-US" sz="1800"/>
              <a:t>- data can be aggregated and feed into the ESG report at the organisational level.</a:t>
            </a:r>
          </a:p>
          <a:p>
            <a:endParaRPr lang="en-US"/>
          </a:p>
        </p:txBody>
      </p:sp>
      <p:sp>
        <p:nvSpPr>
          <p:cNvPr id="6" name="Slide Number Placeholder 5">
            <a:extLst>
              <a:ext uri="{FF2B5EF4-FFF2-40B4-BE49-F238E27FC236}">
                <a16:creationId xmlns:a16="http://schemas.microsoft.com/office/drawing/2014/main" id="{B61B5D6E-16A9-84D3-0840-D059D8D582A5}"/>
              </a:ext>
            </a:extLst>
          </p:cNvPr>
          <p:cNvSpPr>
            <a:spLocks noGrp="1"/>
          </p:cNvSpPr>
          <p:nvPr>
            <p:ph type="sldNum" sz="quarter" idx="12"/>
          </p:nvPr>
        </p:nvSpPr>
        <p:spPr/>
        <p:txBody>
          <a:bodyPr/>
          <a:lstStyle/>
          <a:p>
            <a:fld id="{B7AB2E9C-1E1F-E543-B63B-F30036088532}" type="slidenum">
              <a:rPr lang="en-US" smtClean="0"/>
              <a:pPr/>
              <a:t>22</a:t>
            </a:fld>
            <a:endParaRPr lang="en-US"/>
          </a:p>
        </p:txBody>
      </p:sp>
      <p:pic>
        <p:nvPicPr>
          <p:cNvPr id="9" name="Picture 8">
            <a:extLst>
              <a:ext uri="{FF2B5EF4-FFF2-40B4-BE49-F238E27FC236}">
                <a16:creationId xmlns:a16="http://schemas.microsoft.com/office/drawing/2014/main" id="{4282898C-708C-03C4-F291-B4E135033C0E}"/>
              </a:ext>
            </a:extLst>
          </p:cNvPr>
          <p:cNvPicPr>
            <a:picLocks noChangeAspect="1"/>
          </p:cNvPicPr>
          <p:nvPr/>
        </p:nvPicPr>
        <p:blipFill>
          <a:blip r:embed="rId4"/>
          <a:srcRect l="2348" t="1202"/>
          <a:stretch/>
        </p:blipFill>
        <p:spPr>
          <a:xfrm>
            <a:off x="5709920" y="1300479"/>
            <a:ext cx="5916226" cy="5345165"/>
          </a:xfrm>
          <a:prstGeom prst="rect">
            <a:avLst/>
          </a:prstGeom>
        </p:spPr>
      </p:pic>
      <p:sp>
        <p:nvSpPr>
          <p:cNvPr id="11" name="TextBox 10">
            <a:extLst>
              <a:ext uri="{FF2B5EF4-FFF2-40B4-BE49-F238E27FC236}">
                <a16:creationId xmlns:a16="http://schemas.microsoft.com/office/drawing/2014/main" id="{DC867F47-B5B6-1C58-0AE6-65D8E019DB14}"/>
              </a:ext>
            </a:extLst>
          </p:cNvPr>
          <p:cNvSpPr txBox="1"/>
          <p:nvPr/>
        </p:nvSpPr>
        <p:spPr>
          <a:xfrm>
            <a:off x="5612859" y="6586867"/>
            <a:ext cx="6232777" cy="215444"/>
          </a:xfrm>
          <a:prstGeom prst="rect">
            <a:avLst/>
          </a:prstGeom>
          <a:noFill/>
        </p:spPr>
        <p:txBody>
          <a:bodyPr wrap="square" rtlCol="0">
            <a:spAutoFit/>
          </a:bodyPr>
          <a:lstStyle/>
          <a:p>
            <a:r>
              <a:rPr lang="en-US" sz="800"/>
              <a:t>Example of TNFD core impact drivers and their correspondence with IS Operations rating data outputs, Source: IS Ratings Alignment Note, ISC.</a:t>
            </a:r>
            <a:endParaRPr lang="en-AU" sz="800"/>
          </a:p>
        </p:txBody>
      </p:sp>
    </p:spTree>
    <p:extLst>
      <p:ext uri="{BB962C8B-B14F-4D97-AF65-F5344CB8AC3E}">
        <p14:creationId xmlns:p14="http://schemas.microsoft.com/office/powerpoint/2010/main" val="1669761287"/>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5E31B-0375-4834-7B6A-4244808968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3A38FE-A82C-022B-72E9-2113C978B905}"/>
              </a:ext>
            </a:extLst>
          </p:cNvPr>
          <p:cNvSpPr>
            <a:spLocks noGrp="1"/>
          </p:cNvSpPr>
          <p:nvPr>
            <p:ph type="title"/>
          </p:nvPr>
        </p:nvSpPr>
        <p:spPr/>
        <p:txBody>
          <a:bodyPr>
            <a:normAutofit fontScale="90000"/>
          </a:bodyPr>
          <a:lstStyle/>
          <a:p>
            <a:r>
              <a:rPr lang="en-US"/>
              <a:t>TNFD &amp; IS Ratings Alignment</a:t>
            </a:r>
            <a:endParaRPr lang="en-AU"/>
          </a:p>
        </p:txBody>
      </p:sp>
      <p:sp>
        <p:nvSpPr>
          <p:cNvPr id="6" name="Slide Number Placeholder 5">
            <a:extLst>
              <a:ext uri="{FF2B5EF4-FFF2-40B4-BE49-F238E27FC236}">
                <a16:creationId xmlns:a16="http://schemas.microsoft.com/office/drawing/2014/main" id="{FF428919-D578-5931-F91D-D8986545C9D5}"/>
              </a:ext>
            </a:extLst>
          </p:cNvPr>
          <p:cNvSpPr>
            <a:spLocks noGrp="1"/>
          </p:cNvSpPr>
          <p:nvPr>
            <p:ph type="sldNum" sz="quarter" idx="12"/>
          </p:nvPr>
        </p:nvSpPr>
        <p:spPr/>
        <p:txBody>
          <a:bodyPr/>
          <a:lstStyle/>
          <a:p>
            <a:fld id="{B7AB2E9C-1E1F-E543-B63B-F30036088532}" type="slidenum">
              <a:rPr lang="en-US" smtClean="0"/>
              <a:pPr/>
              <a:t>23</a:t>
            </a:fld>
            <a:endParaRPr lang="en-US"/>
          </a:p>
        </p:txBody>
      </p:sp>
      <p:sp>
        <p:nvSpPr>
          <p:cNvPr id="7" name="Text Placeholder 6">
            <a:extLst>
              <a:ext uri="{FF2B5EF4-FFF2-40B4-BE49-F238E27FC236}">
                <a16:creationId xmlns:a16="http://schemas.microsoft.com/office/drawing/2014/main" id="{0584F022-EDF7-A012-BFFC-79A8A487E13D}"/>
              </a:ext>
            </a:extLst>
          </p:cNvPr>
          <p:cNvSpPr>
            <a:spLocks noGrp="1"/>
          </p:cNvSpPr>
          <p:nvPr>
            <p:ph type="body" sz="quarter" idx="14"/>
          </p:nvPr>
        </p:nvSpPr>
        <p:spPr>
          <a:xfrm>
            <a:off x="1117330" y="1204136"/>
            <a:ext cx="10538049" cy="4408805"/>
          </a:xfrm>
        </p:spPr>
        <p:txBody>
          <a:bodyPr vert="horz" lIns="91440" tIns="45720" rIns="91440" bIns="45720" rtlCol="0" anchor="t">
            <a:normAutofit/>
          </a:bodyPr>
          <a:lstStyle/>
          <a:p>
            <a:r>
              <a:rPr lang="en-US" sz="2000">
                <a:solidFill>
                  <a:srgbClr val="468BAF"/>
                </a:solidFill>
                <a:latin typeface="Helvetica Neue Medium"/>
              </a:rPr>
              <a:t>The IS Rating tools align well with the TNFD’s (optional) </a:t>
            </a:r>
            <a:r>
              <a:rPr lang="en-US" sz="2000" b="1">
                <a:solidFill>
                  <a:srgbClr val="468BAF"/>
                </a:solidFill>
                <a:latin typeface="Helvetica Neue Medium"/>
              </a:rPr>
              <a:t>LEAP</a:t>
            </a:r>
            <a:r>
              <a:rPr lang="en-US" sz="2000">
                <a:solidFill>
                  <a:srgbClr val="468BAF"/>
                </a:solidFill>
                <a:latin typeface="Helvetica Neue Medium"/>
              </a:rPr>
              <a:t> approach by applying a structured framework for nature-related disclosures and metrics at the project / asset level.</a:t>
            </a:r>
            <a:endParaRPr lang="en-US" sz="1200"/>
          </a:p>
          <a:p>
            <a:endParaRPr lang="en-US" sz="1200"/>
          </a:p>
          <a:p>
            <a:endParaRPr lang="en-AU" sz="1200"/>
          </a:p>
        </p:txBody>
      </p:sp>
      <p:sp>
        <p:nvSpPr>
          <p:cNvPr id="18" name="TextBox 17">
            <a:extLst>
              <a:ext uri="{FF2B5EF4-FFF2-40B4-BE49-F238E27FC236}">
                <a16:creationId xmlns:a16="http://schemas.microsoft.com/office/drawing/2014/main" id="{7A767A1F-EE46-33ED-544C-F6D2D3DC6EF2}"/>
              </a:ext>
            </a:extLst>
          </p:cNvPr>
          <p:cNvSpPr txBox="1"/>
          <p:nvPr/>
        </p:nvSpPr>
        <p:spPr>
          <a:xfrm>
            <a:off x="5672417" y="5806869"/>
            <a:ext cx="4701567" cy="253916"/>
          </a:xfrm>
          <a:prstGeom prst="rect">
            <a:avLst/>
          </a:prstGeom>
          <a:solidFill>
            <a:srgbClr val="9BD3E0"/>
          </a:solidFill>
        </p:spPr>
        <p:txBody>
          <a:bodyPr wrap="square" rtlCol="0">
            <a:spAutoFit/>
          </a:bodyPr>
          <a:lstStyle/>
          <a:p>
            <a:r>
              <a:rPr lang="en-US" sz="1050"/>
              <a:t>Fig.: The LEAP approach and IS Ratings. Source: : IS Ratings Alignment Note, ISC.</a:t>
            </a:r>
          </a:p>
        </p:txBody>
      </p:sp>
      <p:pic>
        <p:nvPicPr>
          <p:cNvPr id="4" name="Picture 3">
            <a:extLst>
              <a:ext uri="{FF2B5EF4-FFF2-40B4-BE49-F238E27FC236}">
                <a16:creationId xmlns:a16="http://schemas.microsoft.com/office/drawing/2014/main" id="{D897348E-4E1A-886C-478D-FCA504F3FDE0}"/>
              </a:ext>
            </a:extLst>
          </p:cNvPr>
          <p:cNvPicPr>
            <a:picLocks noChangeAspect="1"/>
          </p:cNvPicPr>
          <p:nvPr/>
        </p:nvPicPr>
        <p:blipFill>
          <a:blip r:embed="rId4"/>
          <a:stretch>
            <a:fillRect/>
          </a:stretch>
        </p:blipFill>
        <p:spPr>
          <a:xfrm>
            <a:off x="5675085" y="2114915"/>
            <a:ext cx="6516915" cy="3739108"/>
          </a:xfrm>
          <a:prstGeom prst="rect">
            <a:avLst/>
          </a:prstGeom>
        </p:spPr>
      </p:pic>
      <p:pic>
        <p:nvPicPr>
          <p:cNvPr id="5" name="Picture 4">
            <a:extLst>
              <a:ext uri="{FF2B5EF4-FFF2-40B4-BE49-F238E27FC236}">
                <a16:creationId xmlns:a16="http://schemas.microsoft.com/office/drawing/2014/main" id="{C519DA73-314C-60C9-C705-6212DE52F508}"/>
              </a:ext>
            </a:extLst>
          </p:cNvPr>
          <p:cNvPicPr>
            <a:picLocks noChangeAspect="1"/>
          </p:cNvPicPr>
          <p:nvPr/>
        </p:nvPicPr>
        <p:blipFill>
          <a:blip r:embed="rId5"/>
          <a:stretch>
            <a:fillRect/>
          </a:stretch>
        </p:blipFill>
        <p:spPr>
          <a:xfrm>
            <a:off x="146129" y="2197926"/>
            <a:ext cx="5257279" cy="2860958"/>
          </a:xfrm>
          <a:prstGeom prst="rect">
            <a:avLst/>
          </a:prstGeom>
        </p:spPr>
      </p:pic>
      <p:sp>
        <p:nvSpPr>
          <p:cNvPr id="8" name="TextBox 17">
            <a:extLst>
              <a:ext uri="{FF2B5EF4-FFF2-40B4-BE49-F238E27FC236}">
                <a16:creationId xmlns:a16="http://schemas.microsoft.com/office/drawing/2014/main" id="{924A57B7-8A3B-54BC-2479-26F66B53F933}"/>
              </a:ext>
            </a:extLst>
          </p:cNvPr>
          <p:cNvSpPr txBox="1"/>
          <p:nvPr/>
        </p:nvSpPr>
        <p:spPr>
          <a:xfrm>
            <a:off x="146129" y="5099276"/>
            <a:ext cx="5268181" cy="415498"/>
          </a:xfrm>
          <a:prstGeom prst="rect">
            <a:avLst/>
          </a:prstGeom>
          <a:solidFill>
            <a:srgbClr val="92D050"/>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t>Fig.: The LEAP approach. Source: Guidance on the identification and assessment of nature-related Issues: The TNFD LEAP approach, p.4.</a:t>
            </a:r>
          </a:p>
        </p:txBody>
      </p:sp>
    </p:spTree>
    <p:extLst>
      <p:ext uri="{BB962C8B-B14F-4D97-AF65-F5344CB8AC3E}">
        <p14:creationId xmlns:p14="http://schemas.microsoft.com/office/powerpoint/2010/main" val="1377317651"/>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57DF0-D53D-EAD2-72B2-15CFEAC27C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33270-9C5C-79CC-F193-26619A3659EC}"/>
              </a:ext>
            </a:extLst>
          </p:cNvPr>
          <p:cNvSpPr>
            <a:spLocks noGrp="1"/>
          </p:cNvSpPr>
          <p:nvPr>
            <p:ph type="title"/>
          </p:nvPr>
        </p:nvSpPr>
        <p:spPr/>
        <p:txBody>
          <a:bodyPr>
            <a:normAutofit fontScale="90000"/>
          </a:bodyPr>
          <a:lstStyle/>
          <a:p>
            <a:r>
              <a:rPr lang="en-US"/>
              <a:t>TNFD &amp; IS Ratings – For Noting</a:t>
            </a:r>
            <a:endParaRPr lang="en-AU"/>
          </a:p>
        </p:txBody>
      </p:sp>
      <p:sp>
        <p:nvSpPr>
          <p:cNvPr id="3" name="Text Placeholder 2">
            <a:extLst>
              <a:ext uri="{FF2B5EF4-FFF2-40B4-BE49-F238E27FC236}">
                <a16:creationId xmlns:a16="http://schemas.microsoft.com/office/drawing/2014/main" id="{FB54F57D-18ED-FCAD-2247-B86CD6102903}"/>
              </a:ext>
            </a:extLst>
          </p:cNvPr>
          <p:cNvSpPr>
            <a:spLocks noGrp="1"/>
          </p:cNvSpPr>
          <p:nvPr>
            <p:ph type="body" sz="quarter" idx="13"/>
          </p:nvPr>
        </p:nvSpPr>
        <p:spPr/>
        <p:txBody>
          <a:bodyPr/>
          <a:lstStyle/>
          <a:p>
            <a:r>
              <a:rPr lang="en-US"/>
              <a:t>IS Ratings will not cover </a:t>
            </a:r>
            <a:r>
              <a:rPr lang="en-US" u="sng"/>
              <a:t>all</a:t>
            </a:r>
            <a:r>
              <a:rPr lang="en-US"/>
              <a:t> elements of TNFD reporting</a:t>
            </a:r>
            <a:endParaRPr lang="en-AU"/>
          </a:p>
        </p:txBody>
      </p:sp>
      <p:sp>
        <p:nvSpPr>
          <p:cNvPr id="6" name="Slide Number Placeholder 5">
            <a:extLst>
              <a:ext uri="{FF2B5EF4-FFF2-40B4-BE49-F238E27FC236}">
                <a16:creationId xmlns:a16="http://schemas.microsoft.com/office/drawing/2014/main" id="{6D3F4E30-87DD-21DE-673E-1294C0A8A60C}"/>
              </a:ext>
            </a:extLst>
          </p:cNvPr>
          <p:cNvSpPr>
            <a:spLocks noGrp="1"/>
          </p:cNvSpPr>
          <p:nvPr>
            <p:ph type="sldNum" sz="quarter" idx="12"/>
          </p:nvPr>
        </p:nvSpPr>
        <p:spPr/>
        <p:txBody>
          <a:bodyPr/>
          <a:lstStyle/>
          <a:p>
            <a:fld id="{B7AB2E9C-1E1F-E543-B63B-F30036088532}" type="slidenum">
              <a:rPr lang="en-US" smtClean="0"/>
              <a:pPr/>
              <a:t>24</a:t>
            </a:fld>
            <a:endParaRPr lang="en-US"/>
          </a:p>
        </p:txBody>
      </p:sp>
      <p:sp>
        <p:nvSpPr>
          <p:cNvPr id="7" name="Text Placeholder 6">
            <a:extLst>
              <a:ext uri="{FF2B5EF4-FFF2-40B4-BE49-F238E27FC236}">
                <a16:creationId xmlns:a16="http://schemas.microsoft.com/office/drawing/2014/main" id="{5A9ADB94-E0D8-EBEE-65B5-A12346970FAC}"/>
              </a:ext>
            </a:extLst>
          </p:cNvPr>
          <p:cNvSpPr>
            <a:spLocks noGrp="1"/>
          </p:cNvSpPr>
          <p:nvPr>
            <p:ph type="body" sz="quarter" idx="14"/>
          </p:nvPr>
        </p:nvSpPr>
        <p:spPr>
          <a:xfrm>
            <a:off x="1260048" y="2411040"/>
            <a:ext cx="10270310" cy="4408805"/>
          </a:xfrm>
        </p:spPr>
        <p:txBody>
          <a:bodyPr>
            <a:normAutofit/>
          </a:bodyPr>
          <a:lstStyle/>
          <a:p>
            <a:r>
              <a:rPr lang="en-US"/>
              <a:t>IS ratings will…</a:t>
            </a:r>
          </a:p>
          <a:p>
            <a:pPr marL="285750" indent="-285750">
              <a:buFont typeface="Arial" panose="020B0604020202020204" pitchFamily="34" charset="0"/>
              <a:buChar char="•"/>
            </a:pPr>
            <a:r>
              <a:rPr lang="en-US"/>
              <a:t>help </a:t>
            </a:r>
            <a:r>
              <a:rPr lang="en-US" b="1"/>
              <a:t>identify, quantify and manage nature - related risks</a:t>
            </a:r>
            <a:r>
              <a:rPr lang="en-US"/>
              <a:t>, and</a:t>
            </a:r>
          </a:p>
          <a:p>
            <a:pPr marL="285750" indent="-285750">
              <a:buFont typeface="Arial" panose="020B0604020202020204" pitchFamily="34" charset="0"/>
              <a:buChar char="•"/>
            </a:pPr>
            <a:r>
              <a:rPr lang="en-US"/>
              <a:t>assess those risks </a:t>
            </a:r>
            <a:r>
              <a:rPr lang="en-US" b="1"/>
              <a:t>on a project/asset level</a:t>
            </a:r>
            <a:r>
              <a:rPr lang="en-US"/>
              <a:t>, thereby enabling the place-based approach to disclosures.</a:t>
            </a:r>
          </a:p>
          <a:p>
            <a:endParaRPr lang="en-US"/>
          </a:p>
          <a:p>
            <a:endParaRPr lang="en-US"/>
          </a:p>
          <a:p>
            <a:endParaRPr lang="en-US"/>
          </a:p>
          <a:p>
            <a:r>
              <a:rPr lang="en-US"/>
              <a:t>Then …</a:t>
            </a:r>
          </a:p>
          <a:p>
            <a:pPr marL="285750" indent="-285750">
              <a:buFont typeface="Arial" panose="020B0604020202020204" pitchFamily="34" charset="0"/>
              <a:buChar char="•"/>
            </a:pPr>
            <a:r>
              <a:rPr lang="en-US"/>
              <a:t>Nature-related risks and opportunities need to </a:t>
            </a:r>
            <a:r>
              <a:rPr lang="en-US" b="1"/>
              <a:t>be translated into financial risk/ opportunities</a:t>
            </a:r>
            <a:r>
              <a:rPr lang="en-US"/>
              <a:t>, and</a:t>
            </a:r>
          </a:p>
          <a:p>
            <a:pPr marL="285750" indent="-285750">
              <a:buFont typeface="Arial" panose="020B0604020202020204" pitchFamily="34" charset="0"/>
              <a:buChar char="•"/>
            </a:pPr>
            <a:r>
              <a:rPr lang="en-US" b="1"/>
              <a:t>aggregated on an organisational level </a:t>
            </a:r>
            <a:r>
              <a:rPr lang="en-US"/>
              <a:t>for reporting.</a:t>
            </a:r>
          </a:p>
          <a:p>
            <a:endParaRPr lang="en-US"/>
          </a:p>
        </p:txBody>
      </p:sp>
      <p:cxnSp>
        <p:nvCxnSpPr>
          <p:cNvPr id="10" name="Straight Connector 9">
            <a:extLst>
              <a:ext uri="{FF2B5EF4-FFF2-40B4-BE49-F238E27FC236}">
                <a16:creationId xmlns:a16="http://schemas.microsoft.com/office/drawing/2014/main" id="{B8D4EE68-212C-6FE0-70BF-1BBEFBB7BDD6}"/>
              </a:ext>
            </a:extLst>
          </p:cNvPr>
          <p:cNvCxnSpPr>
            <a:cxnSpLocks/>
          </p:cNvCxnSpPr>
          <p:nvPr/>
        </p:nvCxnSpPr>
        <p:spPr>
          <a:xfrm flipV="1">
            <a:off x="1352145" y="3849908"/>
            <a:ext cx="10178213" cy="59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144379"/>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14D77-7229-D122-538F-6863CBF89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DE89B0-4753-914B-9B36-CEE4AC762EB0}"/>
              </a:ext>
            </a:extLst>
          </p:cNvPr>
          <p:cNvSpPr>
            <a:spLocks noGrp="1"/>
          </p:cNvSpPr>
          <p:nvPr>
            <p:ph type="title"/>
          </p:nvPr>
        </p:nvSpPr>
        <p:spPr>
          <a:xfrm>
            <a:off x="1213225" y="3902530"/>
            <a:ext cx="10517205" cy="532646"/>
          </a:xfrm>
        </p:spPr>
        <p:txBody>
          <a:bodyPr>
            <a:normAutofit fontScale="90000"/>
          </a:bodyPr>
          <a:lstStyle/>
          <a:p>
            <a:pPr>
              <a:lnSpc>
                <a:spcPct val="100000"/>
              </a:lnSpc>
              <a:spcBef>
                <a:spcPts val="400"/>
              </a:spcBef>
            </a:pPr>
            <a:r>
              <a:rPr lang="en-AU" sz="4400" b="1">
                <a:latin typeface="Helvetica Neue"/>
              </a:rPr>
              <a:t>IS Ratings &amp; TNFD: Correspondence Map</a:t>
            </a:r>
            <a:br>
              <a:rPr lang="en-AU" sz="4400" b="1"/>
            </a:br>
            <a:r>
              <a:rPr lang="en-AU" sz="3600" b="0">
                <a:latin typeface="Helvetica Neue"/>
              </a:rPr>
              <a:t>Amin Niazai | Senior Technical Advisor | ISC</a:t>
            </a:r>
            <a:br>
              <a:rPr lang="en-AU" sz="4400">
                <a:highlight>
                  <a:srgbClr val="FFFF00"/>
                </a:highlight>
              </a:rPr>
            </a:br>
            <a:br>
              <a:rPr lang="en-AU" sz="4400"/>
            </a:br>
            <a:endParaRPr lang="en-AU" sz="3600" b="0"/>
          </a:p>
        </p:txBody>
      </p:sp>
    </p:spTree>
    <p:extLst>
      <p:ext uri="{BB962C8B-B14F-4D97-AF65-F5344CB8AC3E}">
        <p14:creationId xmlns:p14="http://schemas.microsoft.com/office/powerpoint/2010/main" val="1673266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AD6C-EA6B-DFDE-9D95-DB78CCD3B4F9}"/>
              </a:ext>
            </a:extLst>
          </p:cNvPr>
          <p:cNvSpPr>
            <a:spLocks noGrp="1"/>
          </p:cNvSpPr>
          <p:nvPr>
            <p:ph type="title"/>
          </p:nvPr>
        </p:nvSpPr>
        <p:spPr/>
        <p:txBody>
          <a:bodyPr>
            <a:normAutofit fontScale="90000"/>
          </a:bodyPr>
          <a:lstStyle/>
          <a:p>
            <a:r>
              <a:rPr lang="en-US"/>
              <a:t>IS Ratings Alignment Note</a:t>
            </a:r>
            <a:endParaRPr lang="en-AU"/>
          </a:p>
        </p:txBody>
      </p:sp>
      <p:sp>
        <p:nvSpPr>
          <p:cNvPr id="3" name="Text Placeholder 2">
            <a:extLst>
              <a:ext uri="{FF2B5EF4-FFF2-40B4-BE49-F238E27FC236}">
                <a16:creationId xmlns:a16="http://schemas.microsoft.com/office/drawing/2014/main" id="{BA2995E6-E795-E788-098D-F334A3643399}"/>
              </a:ext>
            </a:extLst>
          </p:cNvPr>
          <p:cNvSpPr>
            <a:spLocks noGrp="1"/>
          </p:cNvSpPr>
          <p:nvPr>
            <p:ph type="body" sz="quarter" idx="13"/>
          </p:nvPr>
        </p:nvSpPr>
        <p:spPr>
          <a:xfrm>
            <a:off x="1260047" y="1428485"/>
            <a:ext cx="10690948" cy="697882"/>
          </a:xfrm>
        </p:spPr>
        <p:txBody>
          <a:bodyPr>
            <a:normAutofit/>
          </a:bodyPr>
          <a:lstStyle/>
          <a:p>
            <a:r>
              <a:rPr lang="en-US"/>
              <a:t>We have mapped the credits in the IS Ratings Tools (D&amp;AB V2.1 and Operations) against TNFD Disclosure Recommendations</a:t>
            </a:r>
          </a:p>
          <a:p>
            <a:endParaRPr lang="en-US"/>
          </a:p>
          <a:p>
            <a:endParaRPr lang="en-AU"/>
          </a:p>
        </p:txBody>
      </p:sp>
      <p:sp>
        <p:nvSpPr>
          <p:cNvPr id="6" name="Slide Number Placeholder 5">
            <a:extLst>
              <a:ext uri="{FF2B5EF4-FFF2-40B4-BE49-F238E27FC236}">
                <a16:creationId xmlns:a16="http://schemas.microsoft.com/office/drawing/2014/main" id="{0626FD72-1236-B9F5-AEA4-94B0F0067147}"/>
              </a:ext>
            </a:extLst>
          </p:cNvPr>
          <p:cNvSpPr>
            <a:spLocks noGrp="1"/>
          </p:cNvSpPr>
          <p:nvPr>
            <p:ph type="sldNum" sz="quarter" idx="12"/>
          </p:nvPr>
        </p:nvSpPr>
        <p:spPr/>
        <p:txBody>
          <a:bodyPr/>
          <a:lstStyle/>
          <a:p>
            <a:fld id="{B7AB2E9C-1E1F-E543-B63B-F30036088532}" type="slidenum">
              <a:rPr lang="en-US" smtClean="0"/>
              <a:pPr/>
              <a:t>26</a:t>
            </a:fld>
            <a:endParaRPr lang="en-US"/>
          </a:p>
        </p:txBody>
      </p:sp>
      <p:sp>
        <p:nvSpPr>
          <p:cNvPr id="7" name="Date Placeholder 6">
            <a:extLst>
              <a:ext uri="{FF2B5EF4-FFF2-40B4-BE49-F238E27FC236}">
                <a16:creationId xmlns:a16="http://schemas.microsoft.com/office/drawing/2014/main" id="{8121B5E5-A587-CFEC-A51F-66091DC2C845}"/>
              </a:ext>
            </a:extLst>
          </p:cNvPr>
          <p:cNvSpPr>
            <a:spLocks noGrp="1"/>
          </p:cNvSpPr>
          <p:nvPr>
            <p:ph type="dt" sz="half" idx="2"/>
          </p:nvPr>
        </p:nvSpPr>
        <p:spPr/>
        <p:txBody>
          <a:bodyPr/>
          <a:lstStyle/>
          <a:p>
            <a:fld id="{EDE7E6BD-08FA-EC49-B279-C31462068168}" type="datetime4">
              <a:rPr lang="en-AU" smtClean="0"/>
              <a:pPr/>
              <a:t>17 December 2024</a:t>
            </a:fld>
            <a:endParaRPr lang="en-US"/>
          </a:p>
        </p:txBody>
      </p:sp>
      <p:pic>
        <p:nvPicPr>
          <p:cNvPr id="18" name="Picture 17">
            <a:extLst>
              <a:ext uri="{FF2B5EF4-FFF2-40B4-BE49-F238E27FC236}">
                <a16:creationId xmlns:a16="http://schemas.microsoft.com/office/drawing/2014/main" id="{20C5BB7A-5A55-214E-F79C-ABF48F691523}"/>
              </a:ext>
            </a:extLst>
          </p:cNvPr>
          <p:cNvPicPr>
            <a:picLocks noChangeAspect="1"/>
          </p:cNvPicPr>
          <p:nvPr/>
        </p:nvPicPr>
        <p:blipFill>
          <a:blip r:embed="rId2"/>
          <a:stretch>
            <a:fillRect/>
          </a:stretch>
        </p:blipFill>
        <p:spPr>
          <a:xfrm>
            <a:off x="1087050" y="2924396"/>
            <a:ext cx="5177833" cy="2008840"/>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448BA240-FEC7-A8B0-7FBD-27D5EE7A9287}"/>
              </a:ext>
            </a:extLst>
          </p:cNvPr>
          <p:cNvPicPr>
            <a:picLocks noChangeAspect="1"/>
          </p:cNvPicPr>
          <p:nvPr/>
        </p:nvPicPr>
        <p:blipFill>
          <a:blip r:embed="rId3"/>
          <a:stretch>
            <a:fillRect/>
          </a:stretch>
        </p:blipFill>
        <p:spPr>
          <a:xfrm>
            <a:off x="8936880" y="3408814"/>
            <a:ext cx="1796281" cy="2553939"/>
          </a:xfrm>
          <a:prstGeom prst="rect">
            <a:avLst/>
          </a:prstGeom>
          <a:effectLst>
            <a:outerShdw blurRad="50800" dist="38100" dir="2700000" algn="tl" rotWithShape="0">
              <a:prstClr val="black">
                <a:alpha val="40000"/>
              </a:prstClr>
            </a:outerShdw>
          </a:effectLst>
        </p:spPr>
      </p:pic>
      <p:pic>
        <p:nvPicPr>
          <p:cNvPr id="24" name="Graphic 23" descr="Magnifying glass with solid fill">
            <a:extLst>
              <a:ext uri="{FF2B5EF4-FFF2-40B4-BE49-F238E27FC236}">
                <a16:creationId xmlns:a16="http://schemas.microsoft.com/office/drawing/2014/main" id="{711125B1-51C5-03B4-A58D-4DE424E79C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5742" y="2625886"/>
            <a:ext cx="914400" cy="914400"/>
          </a:xfrm>
          <a:prstGeom prst="rect">
            <a:avLst/>
          </a:prstGeom>
        </p:spPr>
      </p:pic>
      <p:pic>
        <p:nvPicPr>
          <p:cNvPr id="20" name="Picture 19">
            <a:extLst>
              <a:ext uri="{FF2B5EF4-FFF2-40B4-BE49-F238E27FC236}">
                <a16:creationId xmlns:a16="http://schemas.microsoft.com/office/drawing/2014/main" id="{075E9BD4-EFEB-BCDD-74EA-111561B41E0C}"/>
              </a:ext>
            </a:extLst>
          </p:cNvPr>
          <p:cNvPicPr>
            <a:picLocks noChangeAspect="1"/>
          </p:cNvPicPr>
          <p:nvPr/>
        </p:nvPicPr>
        <p:blipFill>
          <a:blip r:embed="rId6"/>
          <a:stretch>
            <a:fillRect/>
          </a:stretch>
        </p:blipFill>
        <p:spPr>
          <a:xfrm>
            <a:off x="7512388" y="2741262"/>
            <a:ext cx="1796281" cy="25279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01187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63E77-154D-53E2-DDA3-E33F0F4A54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E3DDF-7639-028F-632F-B99D1D5C0500}"/>
              </a:ext>
            </a:extLst>
          </p:cNvPr>
          <p:cNvSpPr>
            <a:spLocks noGrp="1"/>
          </p:cNvSpPr>
          <p:nvPr>
            <p:ph type="title"/>
          </p:nvPr>
        </p:nvSpPr>
        <p:spPr/>
        <p:txBody>
          <a:bodyPr>
            <a:normAutofit fontScale="90000"/>
          </a:bodyPr>
          <a:lstStyle/>
          <a:p>
            <a:r>
              <a:rPr lang="en-US"/>
              <a:t>TNFD &amp; IS Ratings: Correspondence Map</a:t>
            </a:r>
            <a:endParaRPr lang="en-AU"/>
          </a:p>
        </p:txBody>
      </p:sp>
      <p:sp>
        <p:nvSpPr>
          <p:cNvPr id="6" name="Slide Number Placeholder 5">
            <a:extLst>
              <a:ext uri="{FF2B5EF4-FFF2-40B4-BE49-F238E27FC236}">
                <a16:creationId xmlns:a16="http://schemas.microsoft.com/office/drawing/2014/main" id="{F33DABB7-90ED-CC16-B6F3-E1BE748C9938}"/>
              </a:ext>
            </a:extLst>
          </p:cNvPr>
          <p:cNvSpPr>
            <a:spLocks noGrp="1"/>
          </p:cNvSpPr>
          <p:nvPr>
            <p:ph type="sldNum" sz="quarter" idx="12"/>
          </p:nvPr>
        </p:nvSpPr>
        <p:spPr/>
        <p:txBody>
          <a:bodyPr/>
          <a:lstStyle/>
          <a:p>
            <a:fld id="{B7AB2E9C-1E1F-E543-B63B-F30036088532}" type="slidenum">
              <a:rPr lang="en-US" smtClean="0"/>
              <a:pPr/>
              <a:t>27</a:t>
            </a:fld>
            <a:endParaRPr lang="en-US"/>
          </a:p>
        </p:txBody>
      </p:sp>
      <p:sp>
        <p:nvSpPr>
          <p:cNvPr id="5" name="Text Placeholder 4">
            <a:extLst>
              <a:ext uri="{FF2B5EF4-FFF2-40B4-BE49-F238E27FC236}">
                <a16:creationId xmlns:a16="http://schemas.microsoft.com/office/drawing/2014/main" id="{128EC30E-6090-86D5-B686-210E7A93395F}"/>
              </a:ext>
            </a:extLst>
          </p:cNvPr>
          <p:cNvSpPr>
            <a:spLocks noGrp="1"/>
          </p:cNvSpPr>
          <p:nvPr>
            <p:ph type="body" sz="quarter" idx="13"/>
          </p:nvPr>
        </p:nvSpPr>
        <p:spPr>
          <a:xfrm>
            <a:off x="1260047" y="1428485"/>
            <a:ext cx="10270312" cy="1013264"/>
          </a:xfrm>
        </p:spPr>
        <p:txBody>
          <a:bodyPr>
            <a:normAutofit fontScale="47500" lnSpcReduction="20000"/>
          </a:bodyPr>
          <a:lstStyle/>
          <a:p>
            <a:pPr>
              <a:lnSpc>
                <a:spcPct val="120000"/>
              </a:lnSpc>
            </a:pPr>
            <a:r>
              <a:rPr lang="en-US" sz="3800"/>
              <a:t>There is high overlap between the TNFD recommendations and IS Rating Tools, providing an opportunity for IS Ratings data and insights to be used to support more asset specific TNFD reporting.</a:t>
            </a:r>
          </a:p>
          <a:p>
            <a:endParaRPr lang="en-AU"/>
          </a:p>
        </p:txBody>
      </p:sp>
      <p:pic>
        <p:nvPicPr>
          <p:cNvPr id="4" name="Picture 3">
            <a:extLst>
              <a:ext uri="{FF2B5EF4-FFF2-40B4-BE49-F238E27FC236}">
                <a16:creationId xmlns:a16="http://schemas.microsoft.com/office/drawing/2014/main" id="{7011F089-199E-2159-1517-F7CDE6514CE8}"/>
              </a:ext>
            </a:extLst>
          </p:cNvPr>
          <p:cNvPicPr>
            <a:picLocks noChangeAspect="1"/>
          </p:cNvPicPr>
          <p:nvPr/>
        </p:nvPicPr>
        <p:blipFill>
          <a:blip r:embed="rId3"/>
          <a:stretch>
            <a:fillRect/>
          </a:stretch>
        </p:blipFill>
        <p:spPr>
          <a:xfrm>
            <a:off x="3431827" y="2406416"/>
            <a:ext cx="7530931" cy="3840418"/>
          </a:xfrm>
          <a:prstGeom prst="rect">
            <a:avLst/>
          </a:prstGeom>
        </p:spPr>
      </p:pic>
      <p:sp>
        <p:nvSpPr>
          <p:cNvPr id="11" name="Rectangle 10">
            <a:extLst>
              <a:ext uri="{FF2B5EF4-FFF2-40B4-BE49-F238E27FC236}">
                <a16:creationId xmlns:a16="http://schemas.microsoft.com/office/drawing/2014/main" id="{1299027B-8C6C-A95D-F00B-51F104EF6F16}"/>
              </a:ext>
            </a:extLst>
          </p:cNvPr>
          <p:cNvSpPr/>
          <p:nvPr/>
        </p:nvSpPr>
        <p:spPr>
          <a:xfrm>
            <a:off x="3362960" y="5560996"/>
            <a:ext cx="8829040" cy="912834"/>
          </a:xfrm>
          <a:prstGeom prst="rect">
            <a:avLst/>
          </a:prstGeom>
          <a:solidFill>
            <a:schemeClr val="bg1">
              <a:alpha val="8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089CAB40-C926-0651-CE35-CC0180840C1B}"/>
              </a:ext>
            </a:extLst>
          </p:cNvPr>
          <p:cNvSpPr/>
          <p:nvPr/>
        </p:nvSpPr>
        <p:spPr>
          <a:xfrm>
            <a:off x="3105567" y="5977306"/>
            <a:ext cx="8829040" cy="445474"/>
          </a:xfrm>
          <a:prstGeom prst="rect">
            <a:avLst/>
          </a:prstGeom>
          <a:solidFill>
            <a:schemeClr val="bg1">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FA0BF7B6-993C-AE17-D349-BF36102A994F}"/>
              </a:ext>
            </a:extLst>
          </p:cNvPr>
          <p:cNvSpPr txBox="1"/>
          <p:nvPr/>
        </p:nvSpPr>
        <p:spPr>
          <a:xfrm>
            <a:off x="3431827" y="6346872"/>
            <a:ext cx="10914797" cy="253916"/>
          </a:xfrm>
          <a:prstGeom prst="rect">
            <a:avLst/>
          </a:prstGeom>
          <a:noFill/>
        </p:spPr>
        <p:txBody>
          <a:bodyPr wrap="square" rtlCol="0">
            <a:spAutoFit/>
          </a:bodyPr>
          <a:lstStyle/>
          <a:p>
            <a:r>
              <a:rPr lang="en-US" sz="1050"/>
              <a:t>Fig.: TNFD X IS Rating Correspondence map (excerpt). Source: : IS Ratings Alignment Note, ISC.</a:t>
            </a:r>
          </a:p>
        </p:txBody>
      </p:sp>
    </p:spTree>
    <p:extLst>
      <p:ext uri="{BB962C8B-B14F-4D97-AF65-F5344CB8AC3E}">
        <p14:creationId xmlns:p14="http://schemas.microsoft.com/office/powerpoint/2010/main" val="2338114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74047-9027-2748-1755-72AB3C87C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63F4F-BDD0-389F-58D5-E59C3500E369}"/>
              </a:ext>
            </a:extLst>
          </p:cNvPr>
          <p:cNvSpPr>
            <a:spLocks noGrp="1"/>
          </p:cNvSpPr>
          <p:nvPr>
            <p:ph type="title"/>
          </p:nvPr>
        </p:nvSpPr>
        <p:spPr/>
        <p:txBody>
          <a:bodyPr>
            <a:normAutofit fontScale="90000"/>
          </a:bodyPr>
          <a:lstStyle/>
          <a:p>
            <a:r>
              <a:rPr lang="en-US"/>
              <a:t>IS Ratings Alignment Note</a:t>
            </a:r>
            <a:endParaRPr lang="en-AU"/>
          </a:p>
        </p:txBody>
      </p:sp>
      <p:sp>
        <p:nvSpPr>
          <p:cNvPr id="3" name="Text Placeholder 2">
            <a:extLst>
              <a:ext uri="{FF2B5EF4-FFF2-40B4-BE49-F238E27FC236}">
                <a16:creationId xmlns:a16="http://schemas.microsoft.com/office/drawing/2014/main" id="{92F6DB15-0B91-39DB-DE3C-8B1A9C69F990}"/>
              </a:ext>
            </a:extLst>
          </p:cNvPr>
          <p:cNvSpPr>
            <a:spLocks noGrp="1"/>
          </p:cNvSpPr>
          <p:nvPr>
            <p:ph type="body" sz="quarter" idx="13"/>
          </p:nvPr>
        </p:nvSpPr>
        <p:spPr/>
        <p:txBody>
          <a:bodyPr>
            <a:normAutofit/>
          </a:bodyPr>
          <a:lstStyle/>
          <a:p>
            <a:r>
              <a:rPr lang="en-US"/>
              <a:t>Review the IS Ratings Alignment note for more detail:</a:t>
            </a:r>
          </a:p>
          <a:p>
            <a:endParaRPr lang="en-AU"/>
          </a:p>
        </p:txBody>
      </p:sp>
      <p:sp>
        <p:nvSpPr>
          <p:cNvPr id="5" name="Text Placeholder 4">
            <a:extLst>
              <a:ext uri="{FF2B5EF4-FFF2-40B4-BE49-F238E27FC236}">
                <a16:creationId xmlns:a16="http://schemas.microsoft.com/office/drawing/2014/main" id="{5131C22F-7422-849A-0D33-813695AD207D}"/>
              </a:ext>
            </a:extLst>
          </p:cNvPr>
          <p:cNvSpPr>
            <a:spLocks noGrp="1"/>
          </p:cNvSpPr>
          <p:nvPr>
            <p:ph type="body" sz="quarter" idx="15"/>
          </p:nvPr>
        </p:nvSpPr>
        <p:spPr>
          <a:xfrm>
            <a:off x="8523820" y="6313045"/>
            <a:ext cx="2849591" cy="424613"/>
          </a:xfrm>
        </p:spPr>
        <p:txBody>
          <a:bodyPr>
            <a:normAutofit/>
          </a:bodyPr>
          <a:lstStyle/>
          <a:p>
            <a:r>
              <a:rPr lang="en-US" sz="1100" b="1"/>
              <a:t>IS Ratings Alignment Note – TNFD </a:t>
            </a:r>
            <a:endParaRPr lang="en-AU" sz="1100" b="1"/>
          </a:p>
        </p:txBody>
      </p:sp>
      <p:sp>
        <p:nvSpPr>
          <p:cNvPr id="6" name="Slide Number Placeholder 5">
            <a:extLst>
              <a:ext uri="{FF2B5EF4-FFF2-40B4-BE49-F238E27FC236}">
                <a16:creationId xmlns:a16="http://schemas.microsoft.com/office/drawing/2014/main" id="{26A70F79-4F47-A500-CD30-1F5E20E91CA1}"/>
              </a:ext>
            </a:extLst>
          </p:cNvPr>
          <p:cNvSpPr>
            <a:spLocks noGrp="1"/>
          </p:cNvSpPr>
          <p:nvPr>
            <p:ph type="sldNum" sz="quarter" idx="12"/>
          </p:nvPr>
        </p:nvSpPr>
        <p:spPr/>
        <p:txBody>
          <a:bodyPr/>
          <a:lstStyle/>
          <a:p>
            <a:fld id="{B7AB2E9C-1E1F-E543-B63B-F30036088532}" type="slidenum">
              <a:rPr lang="en-US" smtClean="0"/>
              <a:pPr/>
              <a:t>28</a:t>
            </a:fld>
            <a:endParaRPr lang="en-US"/>
          </a:p>
        </p:txBody>
      </p:sp>
      <p:sp>
        <p:nvSpPr>
          <p:cNvPr id="7" name="Date Placeholder 6">
            <a:extLst>
              <a:ext uri="{FF2B5EF4-FFF2-40B4-BE49-F238E27FC236}">
                <a16:creationId xmlns:a16="http://schemas.microsoft.com/office/drawing/2014/main" id="{6B80A0E7-344A-8380-A9A7-CDB798A03238}"/>
              </a:ext>
            </a:extLst>
          </p:cNvPr>
          <p:cNvSpPr>
            <a:spLocks noGrp="1"/>
          </p:cNvSpPr>
          <p:nvPr>
            <p:ph type="dt" sz="half" idx="2"/>
          </p:nvPr>
        </p:nvSpPr>
        <p:spPr/>
        <p:txBody>
          <a:bodyPr/>
          <a:lstStyle/>
          <a:p>
            <a:fld id="{EDE7E6BD-08FA-EC49-B279-C31462068168}" type="datetime4">
              <a:rPr lang="en-AU" smtClean="0"/>
              <a:pPr/>
              <a:t>17 December 2024</a:t>
            </a:fld>
            <a:endParaRPr lang="en-US"/>
          </a:p>
        </p:txBody>
      </p:sp>
      <p:pic>
        <p:nvPicPr>
          <p:cNvPr id="9" name="Picture 8">
            <a:extLst>
              <a:ext uri="{FF2B5EF4-FFF2-40B4-BE49-F238E27FC236}">
                <a16:creationId xmlns:a16="http://schemas.microsoft.com/office/drawing/2014/main" id="{ED0F5BA4-12F2-331B-7879-3307F064478B}"/>
              </a:ext>
            </a:extLst>
          </p:cNvPr>
          <p:cNvPicPr>
            <a:picLocks noChangeAspect="1"/>
          </p:cNvPicPr>
          <p:nvPr/>
        </p:nvPicPr>
        <p:blipFill>
          <a:blip r:embed="rId3"/>
          <a:stretch>
            <a:fillRect/>
          </a:stretch>
        </p:blipFill>
        <p:spPr>
          <a:xfrm>
            <a:off x="8523820" y="1352037"/>
            <a:ext cx="3543944" cy="496509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76B79D27-4454-19C5-E056-7767193BD502}"/>
              </a:ext>
            </a:extLst>
          </p:cNvPr>
          <p:cNvPicPr>
            <a:picLocks noChangeAspect="1"/>
          </p:cNvPicPr>
          <p:nvPr/>
        </p:nvPicPr>
        <p:blipFill>
          <a:blip r:embed="rId4"/>
          <a:srcRect l="5253" t="1641" r="6096" b="3325"/>
          <a:stretch/>
        </p:blipFill>
        <p:spPr>
          <a:xfrm>
            <a:off x="2587556" y="1990108"/>
            <a:ext cx="4280171" cy="4327019"/>
          </a:xfrm>
          <a:prstGeom prst="rect">
            <a:avLst/>
          </a:prstGeom>
        </p:spPr>
      </p:pic>
    </p:spTree>
    <p:extLst>
      <p:ext uri="{BB962C8B-B14F-4D97-AF65-F5344CB8AC3E}">
        <p14:creationId xmlns:p14="http://schemas.microsoft.com/office/powerpoint/2010/main" val="3404843780"/>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EA681-5680-26C4-F653-B88463F423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ACC00-EFDA-1A09-2AC4-A8AE810CFF1F}"/>
              </a:ext>
            </a:extLst>
          </p:cNvPr>
          <p:cNvSpPr>
            <a:spLocks noGrp="1"/>
          </p:cNvSpPr>
          <p:nvPr>
            <p:ph type="title"/>
          </p:nvPr>
        </p:nvSpPr>
        <p:spPr>
          <a:xfrm>
            <a:off x="1261863" y="3250777"/>
            <a:ext cx="10517205" cy="532646"/>
          </a:xfrm>
        </p:spPr>
        <p:txBody>
          <a:bodyPr>
            <a:normAutofit fontScale="90000"/>
          </a:bodyPr>
          <a:lstStyle/>
          <a:p>
            <a:pPr>
              <a:lnSpc>
                <a:spcPct val="100000"/>
              </a:lnSpc>
            </a:pPr>
            <a:r>
              <a:rPr lang="en-AU" sz="4400" b="1"/>
              <a:t>Questions &amp; Answers</a:t>
            </a:r>
            <a:endParaRPr lang="en-AU" sz="3600" b="0"/>
          </a:p>
        </p:txBody>
      </p:sp>
    </p:spTree>
    <p:extLst>
      <p:ext uri="{BB962C8B-B14F-4D97-AF65-F5344CB8AC3E}">
        <p14:creationId xmlns:p14="http://schemas.microsoft.com/office/powerpoint/2010/main" val="7760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raphical user interface, application&#10;&#10;Description automatically generated">
            <a:extLst>
              <a:ext uri="{FF2B5EF4-FFF2-40B4-BE49-F238E27FC236}">
                <a16:creationId xmlns:a16="http://schemas.microsoft.com/office/drawing/2014/main" id="{C62FBA92-9BB9-014A-9172-32D00965883A}"/>
              </a:ext>
            </a:extLst>
          </p:cNvPr>
          <p:cNvPicPr>
            <a:picLocks noGrp="1" noChangeAspect="1"/>
          </p:cNvPicPr>
          <p:nvPr>
            <p:ph type="pic" idx="1"/>
          </p:nvPr>
        </p:nvPicPr>
        <p:blipFill rotWithShape="1">
          <a:blip r:embed="rId2"/>
          <a:srcRect l="6975" r="6975"/>
          <a:stretch/>
        </p:blipFill>
        <p:spPr>
          <a:xfrm>
            <a:off x="6456470" y="436058"/>
            <a:ext cx="8638904" cy="6127748"/>
          </a:xfrm>
        </p:spPr>
      </p:pic>
      <p:sp>
        <p:nvSpPr>
          <p:cNvPr id="3" name="Title 2">
            <a:extLst>
              <a:ext uri="{FF2B5EF4-FFF2-40B4-BE49-F238E27FC236}">
                <a16:creationId xmlns:a16="http://schemas.microsoft.com/office/drawing/2014/main" id="{B205F5B1-953D-5446-A97E-123B83BBA306}"/>
              </a:ext>
            </a:extLst>
          </p:cNvPr>
          <p:cNvSpPr>
            <a:spLocks noGrp="1"/>
          </p:cNvSpPr>
          <p:nvPr>
            <p:ph type="title"/>
          </p:nvPr>
        </p:nvSpPr>
        <p:spPr>
          <a:xfrm>
            <a:off x="1299216" y="1234711"/>
            <a:ext cx="5260697" cy="1228725"/>
          </a:xfrm>
        </p:spPr>
        <p:txBody>
          <a:bodyPr>
            <a:normAutofit fontScale="90000"/>
          </a:bodyPr>
          <a:lstStyle/>
          <a:p>
            <a:r>
              <a:rPr lang="en-US"/>
              <a:t>Acknowledgement of country</a:t>
            </a:r>
          </a:p>
        </p:txBody>
      </p:sp>
      <p:sp>
        <p:nvSpPr>
          <p:cNvPr id="5" name="Text Placeholder 4">
            <a:extLst>
              <a:ext uri="{FF2B5EF4-FFF2-40B4-BE49-F238E27FC236}">
                <a16:creationId xmlns:a16="http://schemas.microsoft.com/office/drawing/2014/main" id="{C771213F-01B9-324D-86A9-AD168E5F6C8B}"/>
              </a:ext>
            </a:extLst>
          </p:cNvPr>
          <p:cNvSpPr>
            <a:spLocks noGrp="1"/>
          </p:cNvSpPr>
          <p:nvPr>
            <p:ph type="body" sz="quarter" idx="14"/>
          </p:nvPr>
        </p:nvSpPr>
        <p:spPr>
          <a:xfrm>
            <a:off x="1299216" y="2604372"/>
            <a:ext cx="3803895" cy="3336192"/>
          </a:xfrm>
        </p:spPr>
        <p:txBody>
          <a:bodyPr vert="horz" lIns="91440" tIns="45720" rIns="91440" bIns="45720" rtlCol="0" anchor="t">
            <a:noAutofit/>
          </a:bodyPr>
          <a:lstStyle/>
          <a:p>
            <a:r>
              <a:rPr lang="en-US" sz="1600">
                <a:latin typeface="Helvetica Neue"/>
              </a:rPr>
              <a:t>ISC would like to acknowledge the Traditional Custodians of the lands on which we meet today. ​</a:t>
            </a:r>
          </a:p>
          <a:p>
            <a:r>
              <a:rPr lang="en-US" sz="1600">
                <a:latin typeface="Helvetica Neue"/>
              </a:rPr>
              <a:t>We acknowledge their deep connection to land, water and culture, and pay our respects to their Elders past, present and future.​</a:t>
            </a:r>
          </a:p>
          <a:p>
            <a:endParaRPr lang="en-US" sz="1600">
              <a:latin typeface="Helvetica Neue"/>
            </a:endParaRPr>
          </a:p>
          <a:p>
            <a:r>
              <a:rPr lang="en-US" sz="1600">
                <a:latin typeface="Helvetica Neue"/>
              </a:rPr>
              <a:t>Tēnā koutou </a:t>
            </a:r>
            <a:r>
              <a:rPr lang="en-US" sz="1600" err="1">
                <a:latin typeface="Helvetica Neue"/>
              </a:rPr>
              <a:t>katoa</a:t>
            </a:r>
            <a:r>
              <a:rPr lang="en-US" sz="1600">
                <a:latin typeface="Helvetica Neue"/>
              </a:rPr>
              <a:t> to our attendees in New Zealand.​</a:t>
            </a:r>
          </a:p>
        </p:txBody>
      </p:sp>
      <p:sp>
        <p:nvSpPr>
          <p:cNvPr id="4" name="Slide Number Placeholder 3">
            <a:extLst>
              <a:ext uri="{FF2B5EF4-FFF2-40B4-BE49-F238E27FC236}">
                <a16:creationId xmlns:a16="http://schemas.microsoft.com/office/drawing/2014/main" id="{9E70270B-F609-4C46-BE69-0F1726DE35DF}"/>
              </a:ext>
            </a:extLst>
          </p:cNvPr>
          <p:cNvSpPr>
            <a:spLocks noGrp="1"/>
          </p:cNvSpPr>
          <p:nvPr>
            <p:ph type="sldNum" sz="quarter" idx="12"/>
          </p:nvPr>
        </p:nvSpPr>
        <p:spPr/>
        <p:txBody>
          <a:bodyPr/>
          <a:lstStyle/>
          <a:p>
            <a:fld id="{B7AB2E9C-1E1F-E543-B63B-F30036088532}" type="slidenum">
              <a:rPr lang="en-US" smtClean="0"/>
              <a:pPr/>
              <a:t>3</a:t>
            </a:fld>
            <a:endParaRPr lang="en-US"/>
          </a:p>
        </p:txBody>
      </p:sp>
    </p:spTree>
    <p:extLst>
      <p:ext uri="{BB962C8B-B14F-4D97-AF65-F5344CB8AC3E}">
        <p14:creationId xmlns:p14="http://schemas.microsoft.com/office/powerpoint/2010/main" val="592086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210E-95A6-21AF-A19A-B258C1327FAF}"/>
              </a:ext>
            </a:extLst>
          </p:cNvPr>
          <p:cNvSpPr>
            <a:spLocks noGrp="1"/>
          </p:cNvSpPr>
          <p:nvPr>
            <p:ph type="title"/>
          </p:nvPr>
        </p:nvSpPr>
        <p:spPr>
          <a:xfrm>
            <a:off x="366848" y="2896354"/>
            <a:ext cx="11458304" cy="532646"/>
          </a:xfrm>
        </p:spPr>
        <p:txBody>
          <a:bodyPr>
            <a:normAutofit fontScale="90000"/>
          </a:bodyPr>
          <a:lstStyle/>
          <a:p>
            <a:r>
              <a:rPr lang="en-US"/>
              <a:t>Call out: Download Alignment note and let us know if you’re attempting TNFD</a:t>
            </a:r>
            <a:endParaRPr lang="en-AU"/>
          </a:p>
        </p:txBody>
      </p:sp>
      <p:sp>
        <p:nvSpPr>
          <p:cNvPr id="3" name="Date Placeholder 2">
            <a:extLst>
              <a:ext uri="{FF2B5EF4-FFF2-40B4-BE49-F238E27FC236}">
                <a16:creationId xmlns:a16="http://schemas.microsoft.com/office/drawing/2014/main" id="{6EFDF515-0FF4-4783-CA3C-EE589438C6F6}"/>
              </a:ext>
            </a:extLst>
          </p:cNvPr>
          <p:cNvSpPr>
            <a:spLocks noGrp="1"/>
          </p:cNvSpPr>
          <p:nvPr>
            <p:ph type="dt" sz="half" idx="10"/>
          </p:nvPr>
        </p:nvSpPr>
        <p:spPr/>
        <p:txBody>
          <a:bodyPr/>
          <a:lstStyle/>
          <a:p>
            <a:fld id="{75A4E255-02F8-D445-823D-7CA379BC44D0}" type="datetime4">
              <a:rPr lang="en-AU" smtClean="0"/>
              <a:pPr/>
              <a:t>17 December 2024</a:t>
            </a:fld>
            <a:endParaRPr lang="en-US"/>
          </a:p>
        </p:txBody>
      </p:sp>
    </p:spTree>
    <p:extLst>
      <p:ext uri="{BB962C8B-B14F-4D97-AF65-F5344CB8AC3E}">
        <p14:creationId xmlns:p14="http://schemas.microsoft.com/office/powerpoint/2010/main" val="3121764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8393F63-95EF-F632-DF4E-3C416900F27C}"/>
              </a:ext>
            </a:extLst>
          </p:cNvPr>
          <p:cNvSpPr>
            <a:spLocks noGrp="1"/>
          </p:cNvSpPr>
          <p:nvPr>
            <p:ph type="body" sz="quarter" idx="10"/>
          </p:nvPr>
        </p:nvSpPr>
        <p:spPr>
          <a:xfrm>
            <a:off x="5622587" y="3130872"/>
            <a:ext cx="5949564" cy="596255"/>
          </a:xfrm>
        </p:spPr>
        <p:txBody>
          <a:bodyPr vert="horz" lIns="91440" tIns="45720" rIns="91440" bIns="45720" rtlCol="0" anchor="t">
            <a:normAutofit fontScale="32500" lnSpcReduction="20000"/>
          </a:bodyPr>
          <a:lstStyle/>
          <a:p>
            <a:r>
              <a:rPr lang="en-US" sz="14400">
                <a:latin typeface="Helvetica Neue"/>
              </a:rPr>
              <a:t>Thank you</a:t>
            </a:r>
          </a:p>
          <a:p>
            <a:endParaRPr lang="en-US" sz="5600">
              <a:latin typeface="+mn-lt"/>
            </a:endParaRPr>
          </a:p>
          <a:p>
            <a:endParaRPr lang="en-US" sz="6400"/>
          </a:p>
          <a:p>
            <a:endParaRPr lang="en-US" sz="6400"/>
          </a:p>
        </p:txBody>
      </p:sp>
    </p:spTree>
    <p:custDataLst>
      <p:tags r:id="rId1"/>
    </p:custDataLst>
    <p:extLst>
      <p:ext uri="{BB962C8B-B14F-4D97-AF65-F5344CB8AC3E}">
        <p14:creationId xmlns:p14="http://schemas.microsoft.com/office/powerpoint/2010/main" val="405042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D41D-12A7-F0E3-7134-E1DFB44F9348}"/>
              </a:ext>
            </a:extLst>
          </p:cNvPr>
          <p:cNvSpPr>
            <a:spLocks noGrp="1"/>
          </p:cNvSpPr>
          <p:nvPr>
            <p:ph type="title"/>
          </p:nvPr>
        </p:nvSpPr>
        <p:spPr>
          <a:xfrm>
            <a:off x="1261863" y="3307403"/>
            <a:ext cx="10517205" cy="476019"/>
          </a:xfrm>
        </p:spPr>
        <p:txBody>
          <a:bodyPr>
            <a:normAutofit fontScale="90000"/>
          </a:bodyPr>
          <a:lstStyle/>
          <a:p>
            <a:r>
              <a:rPr lang="en-US">
                <a:latin typeface="Helvetica Neue"/>
              </a:rPr>
              <a:t>What is TNFD – </a:t>
            </a:r>
            <a:r>
              <a:rPr lang="en-AU" sz="4400" b="1">
                <a:latin typeface="Helvetica Neue"/>
              </a:rPr>
              <a:t>The emerging “nature” of ESG reporting requirements</a:t>
            </a:r>
            <a:br>
              <a:rPr lang="en-AU" sz="4400" b="1"/>
            </a:br>
            <a:r>
              <a:rPr lang="en-AU" sz="3600" b="0">
                <a:latin typeface="Helvetica Neue"/>
              </a:rPr>
              <a:t>Ross Eaton | Partner | Oliver Wyman</a:t>
            </a:r>
            <a:br>
              <a:rPr lang="en-AU" sz="3600" b="0">
                <a:highlight>
                  <a:srgbClr val="FFFF00"/>
                </a:highlight>
                <a:latin typeface="Helvetica Neue"/>
              </a:rPr>
            </a:br>
            <a:endParaRPr lang="en-AU" sz="3600" b="0"/>
          </a:p>
        </p:txBody>
      </p:sp>
    </p:spTree>
    <p:extLst>
      <p:ext uri="{BB962C8B-B14F-4D97-AF65-F5344CB8AC3E}">
        <p14:creationId xmlns:p14="http://schemas.microsoft.com/office/powerpoint/2010/main" val="1397651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9B3AE-1F49-3BBC-0782-89AAE88AB87C}"/>
              </a:ext>
            </a:extLst>
          </p:cNvPr>
          <p:cNvSpPr>
            <a:spLocks noGrp="1"/>
          </p:cNvSpPr>
          <p:nvPr>
            <p:ph type="title"/>
          </p:nvPr>
        </p:nvSpPr>
        <p:spPr/>
        <p:txBody>
          <a:bodyPr>
            <a:normAutofit fontScale="90000"/>
          </a:bodyPr>
          <a:lstStyle/>
          <a:p>
            <a:r>
              <a:rPr lang="en-US"/>
              <a:t>Key Messages</a:t>
            </a:r>
            <a:endParaRPr lang="en-AU"/>
          </a:p>
        </p:txBody>
      </p:sp>
      <p:sp>
        <p:nvSpPr>
          <p:cNvPr id="6" name="Slide Number Placeholder 5">
            <a:extLst>
              <a:ext uri="{FF2B5EF4-FFF2-40B4-BE49-F238E27FC236}">
                <a16:creationId xmlns:a16="http://schemas.microsoft.com/office/drawing/2014/main" id="{D152BDA0-CA63-D20C-0A1B-D1C633C47D28}"/>
              </a:ext>
            </a:extLst>
          </p:cNvPr>
          <p:cNvSpPr>
            <a:spLocks noGrp="1"/>
          </p:cNvSpPr>
          <p:nvPr>
            <p:ph type="sldNum" sz="quarter" idx="12"/>
          </p:nvPr>
        </p:nvSpPr>
        <p:spPr/>
        <p:txBody>
          <a:bodyPr/>
          <a:lstStyle/>
          <a:p>
            <a:fld id="{B7AB2E9C-1E1F-E543-B63B-F30036088532}" type="slidenum">
              <a:rPr lang="en-US" smtClean="0"/>
              <a:pPr/>
              <a:t>5</a:t>
            </a:fld>
            <a:endParaRPr lang="en-US"/>
          </a:p>
        </p:txBody>
      </p:sp>
      <p:sp>
        <p:nvSpPr>
          <p:cNvPr id="13" name="Text Placeholder 12">
            <a:extLst>
              <a:ext uri="{FF2B5EF4-FFF2-40B4-BE49-F238E27FC236}">
                <a16:creationId xmlns:a16="http://schemas.microsoft.com/office/drawing/2014/main" id="{A8225A75-6E9C-ADB6-64E6-154E8F8C4A76}"/>
              </a:ext>
            </a:extLst>
          </p:cNvPr>
          <p:cNvSpPr>
            <a:spLocks noGrp="1"/>
          </p:cNvSpPr>
          <p:nvPr>
            <p:ph type="body" sz="quarter" idx="14"/>
          </p:nvPr>
        </p:nvSpPr>
        <p:spPr>
          <a:xfrm>
            <a:off x="1150363" y="2329614"/>
            <a:ext cx="10493646" cy="2679267"/>
          </a:xfrm>
        </p:spPr>
        <p:txBody>
          <a:bodyPr numCol="1">
            <a:normAutofit fontScale="85000" lnSpcReduction="20000"/>
          </a:bodyPr>
          <a:lstStyle/>
          <a:p>
            <a:pPr marL="342900" indent="-342900">
              <a:buFont typeface="Wingdings" panose="05000000000000000000" pitchFamily="2" charset="2"/>
              <a:buChar char="Ø"/>
            </a:pPr>
            <a:r>
              <a:rPr lang="en-GB" sz="2400"/>
              <a:t>Nature risk can translate into financial risks</a:t>
            </a:r>
          </a:p>
          <a:p>
            <a:pPr marL="342900" indent="-342900">
              <a:buFont typeface="Wingdings" panose="05000000000000000000" pitchFamily="2" charset="2"/>
              <a:buChar char="Ø"/>
            </a:pPr>
            <a:endParaRPr lang="en-GB" sz="2400"/>
          </a:p>
          <a:p>
            <a:pPr marL="342900" indent="-342900">
              <a:buFont typeface="Wingdings" panose="05000000000000000000" pitchFamily="2" charset="2"/>
              <a:buChar char="Ø"/>
            </a:pPr>
            <a:endParaRPr lang="en-GB" sz="2400"/>
          </a:p>
          <a:p>
            <a:pPr marL="342900" indent="-342900">
              <a:buFont typeface="Wingdings" panose="05000000000000000000" pitchFamily="2" charset="2"/>
              <a:buChar char="Ø"/>
            </a:pPr>
            <a:r>
              <a:rPr lang="en-GB" sz="2400"/>
              <a:t>ESG reporting requirements are evolving to require nature-related disclosures</a:t>
            </a:r>
          </a:p>
          <a:p>
            <a:pPr marL="342900" indent="-342900">
              <a:buFont typeface="Wingdings" panose="05000000000000000000" pitchFamily="2" charset="2"/>
              <a:buChar char="Ø"/>
            </a:pPr>
            <a:endParaRPr lang="en-GB" sz="2400"/>
          </a:p>
          <a:p>
            <a:pPr marL="342900" indent="-342900">
              <a:buFont typeface="Wingdings" panose="05000000000000000000" pitchFamily="2" charset="2"/>
              <a:buChar char="Ø"/>
            </a:pPr>
            <a:endParaRPr lang="en-GB" sz="2400"/>
          </a:p>
          <a:p>
            <a:pPr marL="342900" indent="-342900">
              <a:buFont typeface="Wingdings" panose="05000000000000000000" pitchFamily="2" charset="2"/>
              <a:buChar char="Ø"/>
            </a:pPr>
            <a:r>
              <a:rPr lang="en-GB" sz="2400"/>
              <a:t>Nature reporting is likely to be broader and even more challenging than climate reporting, especially for financiers</a:t>
            </a:r>
          </a:p>
        </p:txBody>
      </p:sp>
    </p:spTree>
    <p:extLst>
      <p:ext uri="{BB962C8B-B14F-4D97-AF65-F5344CB8AC3E}">
        <p14:creationId xmlns:p14="http://schemas.microsoft.com/office/powerpoint/2010/main" val="44495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ACB02-09C5-8B53-2392-596E3914C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C65CB-9BEB-1744-3298-FAA5F040303E}"/>
              </a:ext>
            </a:extLst>
          </p:cNvPr>
          <p:cNvSpPr>
            <a:spLocks noGrp="1"/>
          </p:cNvSpPr>
          <p:nvPr>
            <p:ph type="title"/>
          </p:nvPr>
        </p:nvSpPr>
        <p:spPr/>
        <p:txBody>
          <a:bodyPr>
            <a:normAutofit fontScale="90000"/>
          </a:bodyPr>
          <a:lstStyle/>
          <a:p>
            <a:r>
              <a:rPr lang="en-US"/>
              <a:t>Why does it matter?</a:t>
            </a:r>
            <a:endParaRPr lang="en-AU"/>
          </a:p>
        </p:txBody>
      </p:sp>
      <p:sp>
        <p:nvSpPr>
          <p:cNvPr id="3" name="Text Placeholder 2">
            <a:extLst>
              <a:ext uri="{FF2B5EF4-FFF2-40B4-BE49-F238E27FC236}">
                <a16:creationId xmlns:a16="http://schemas.microsoft.com/office/drawing/2014/main" id="{726B24FE-95BD-EFE2-2534-BFCA328AB111}"/>
              </a:ext>
            </a:extLst>
          </p:cNvPr>
          <p:cNvSpPr>
            <a:spLocks noGrp="1"/>
          </p:cNvSpPr>
          <p:nvPr>
            <p:ph type="body" sz="quarter" idx="13"/>
          </p:nvPr>
        </p:nvSpPr>
        <p:spPr/>
        <p:txBody>
          <a:bodyPr/>
          <a:lstStyle/>
          <a:p>
            <a:r>
              <a:rPr lang="en-US"/>
              <a:t>Nature risks translate into financial risks</a:t>
            </a:r>
            <a:endParaRPr lang="en-AU"/>
          </a:p>
        </p:txBody>
      </p:sp>
      <p:sp>
        <p:nvSpPr>
          <p:cNvPr id="6" name="Slide Number Placeholder 5">
            <a:extLst>
              <a:ext uri="{FF2B5EF4-FFF2-40B4-BE49-F238E27FC236}">
                <a16:creationId xmlns:a16="http://schemas.microsoft.com/office/drawing/2014/main" id="{F1AECDA8-CBE1-2E12-4713-2B4D19E17752}"/>
              </a:ext>
            </a:extLst>
          </p:cNvPr>
          <p:cNvSpPr>
            <a:spLocks noGrp="1"/>
          </p:cNvSpPr>
          <p:nvPr>
            <p:ph type="sldNum" sz="quarter" idx="12"/>
          </p:nvPr>
        </p:nvSpPr>
        <p:spPr/>
        <p:txBody>
          <a:bodyPr/>
          <a:lstStyle/>
          <a:p>
            <a:fld id="{B7AB2E9C-1E1F-E543-B63B-F30036088532}" type="slidenum">
              <a:rPr lang="en-US" smtClean="0"/>
              <a:pPr/>
              <a:t>6</a:t>
            </a:fld>
            <a:endParaRPr lang="en-US"/>
          </a:p>
        </p:txBody>
      </p:sp>
      <p:pic>
        <p:nvPicPr>
          <p:cNvPr id="9" name="Picture 8">
            <a:extLst>
              <a:ext uri="{FF2B5EF4-FFF2-40B4-BE49-F238E27FC236}">
                <a16:creationId xmlns:a16="http://schemas.microsoft.com/office/drawing/2014/main" id="{76EB1032-6672-0C41-33A7-120A4F37D332}"/>
              </a:ext>
            </a:extLst>
          </p:cNvPr>
          <p:cNvPicPr>
            <a:picLocks noChangeAspect="1"/>
          </p:cNvPicPr>
          <p:nvPr/>
        </p:nvPicPr>
        <p:blipFill>
          <a:blip r:embed="rId3"/>
          <a:stretch>
            <a:fillRect/>
          </a:stretch>
        </p:blipFill>
        <p:spPr>
          <a:xfrm>
            <a:off x="2185987" y="2216187"/>
            <a:ext cx="7820025" cy="4343400"/>
          </a:xfrm>
          <a:prstGeom prst="rect">
            <a:avLst/>
          </a:prstGeom>
        </p:spPr>
      </p:pic>
      <p:sp>
        <p:nvSpPr>
          <p:cNvPr id="4" name="TextBox 3">
            <a:extLst>
              <a:ext uri="{FF2B5EF4-FFF2-40B4-BE49-F238E27FC236}">
                <a16:creationId xmlns:a16="http://schemas.microsoft.com/office/drawing/2014/main" id="{6C73A876-8354-47FD-FF22-6CB79DC4B10E}"/>
              </a:ext>
            </a:extLst>
          </p:cNvPr>
          <p:cNvSpPr txBox="1"/>
          <p:nvPr/>
        </p:nvSpPr>
        <p:spPr>
          <a:xfrm>
            <a:off x="2185987" y="6529434"/>
            <a:ext cx="8677072" cy="430887"/>
          </a:xfrm>
          <a:prstGeom prst="rect">
            <a:avLst/>
          </a:prstGeom>
          <a:noFill/>
        </p:spPr>
        <p:txBody>
          <a:bodyPr wrap="square" rtlCol="0">
            <a:spAutoFit/>
          </a:bodyPr>
          <a:lstStyle/>
          <a:p>
            <a:r>
              <a:rPr lang="en-US" sz="1100"/>
              <a:t>Fig.: Nature-related risk categories. Source: Recommendations of the Taskforce on Nature-related Financial Disclosures, p.36.</a:t>
            </a:r>
          </a:p>
          <a:p>
            <a:endParaRPr lang="en-US" sz="1100"/>
          </a:p>
        </p:txBody>
      </p:sp>
    </p:spTree>
    <p:extLst>
      <p:ext uri="{BB962C8B-B14F-4D97-AF65-F5344CB8AC3E}">
        <p14:creationId xmlns:p14="http://schemas.microsoft.com/office/powerpoint/2010/main" val="109344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00F01-CB36-40F0-DD06-B929AC96A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E9CD3F-6740-BB20-F564-9433CC1AC627}"/>
              </a:ext>
            </a:extLst>
          </p:cNvPr>
          <p:cNvSpPr>
            <a:spLocks noGrp="1"/>
          </p:cNvSpPr>
          <p:nvPr>
            <p:ph type="title"/>
          </p:nvPr>
        </p:nvSpPr>
        <p:spPr>
          <a:xfrm>
            <a:off x="1149378" y="531141"/>
            <a:ext cx="11042622" cy="532646"/>
          </a:xfrm>
        </p:spPr>
        <p:txBody>
          <a:bodyPr>
            <a:normAutofit fontScale="90000"/>
          </a:bodyPr>
          <a:lstStyle/>
          <a:p>
            <a:r>
              <a:rPr lang="en-US"/>
              <a:t>Government Sustainable Finance Strategy</a:t>
            </a:r>
            <a:endParaRPr lang="en-AU"/>
          </a:p>
        </p:txBody>
      </p:sp>
      <p:sp>
        <p:nvSpPr>
          <p:cNvPr id="3" name="Text Placeholder 2">
            <a:extLst>
              <a:ext uri="{FF2B5EF4-FFF2-40B4-BE49-F238E27FC236}">
                <a16:creationId xmlns:a16="http://schemas.microsoft.com/office/drawing/2014/main" id="{BE6E1029-C3EE-20A6-C4BB-F8AEBB499950}"/>
              </a:ext>
            </a:extLst>
          </p:cNvPr>
          <p:cNvSpPr>
            <a:spLocks noGrp="1"/>
          </p:cNvSpPr>
          <p:nvPr>
            <p:ph type="body" sz="quarter" idx="13"/>
          </p:nvPr>
        </p:nvSpPr>
        <p:spPr>
          <a:xfrm>
            <a:off x="1298957" y="1295404"/>
            <a:ext cx="10270312" cy="697882"/>
          </a:xfrm>
        </p:spPr>
        <p:txBody>
          <a:bodyPr>
            <a:normAutofit/>
          </a:bodyPr>
          <a:lstStyle/>
          <a:p>
            <a:r>
              <a:rPr lang="en-US"/>
              <a:t>Sustainability linked financial disclosures, regulatory frameworks, and data are priorities in the Australian Government’s Sustainable Finance Strategy</a:t>
            </a:r>
            <a:endParaRPr lang="en-AU"/>
          </a:p>
        </p:txBody>
      </p:sp>
      <p:sp>
        <p:nvSpPr>
          <p:cNvPr id="6" name="Slide Number Placeholder 5">
            <a:extLst>
              <a:ext uri="{FF2B5EF4-FFF2-40B4-BE49-F238E27FC236}">
                <a16:creationId xmlns:a16="http://schemas.microsoft.com/office/drawing/2014/main" id="{6B17AFDA-F57E-6197-BE57-FFAE37DFFAFF}"/>
              </a:ext>
            </a:extLst>
          </p:cNvPr>
          <p:cNvSpPr>
            <a:spLocks noGrp="1"/>
          </p:cNvSpPr>
          <p:nvPr>
            <p:ph type="sldNum" sz="quarter" idx="12"/>
          </p:nvPr>
        </p:nvSpPr>
        <p:spPr/>
        <p:txBody>
          <a:bodyPr/>
          <a:lstStyle/>
          <a:p>
            <a:fld id="{B7AB2E9C-1E1F-E543-B63B-F30036088532}" type="slidenum">
              <a:rPr lang="en-US" smtClean="0"/>
              <a:pPr/>
              <a:t>7</a:t>
            </a:fld>
            <a:endParaRPr lang="en-US"/>
          </a:p>
        </p:txBody>
      </p:sp>
      <p:sp>
        <p:nvSpPr>
          <p:cNvPr id="5" name="Oval 4">
            <a:extLst>
              <a:ext uri="{FF2B5EF4-FFF2-40B4-BE49-F238E27FC236}">
                <a16:creationId xmlns:a16="http://schemas.microsoft.com/office/drawing/2014/main" id="{AF62FD87-DB17-6118-9DB8-41A0FC445A31}"/>
              </a:ext>
            </a:extLst>
          </p:cNvPr>
          <p:cNvSpPr/>
          <p:nvPr/>
        </p:nvSpPr>
        <p:spPr>
          <a:xfrm>
            <a:off x="3764604" y="4559031"/>
            <a:ext cx="3657600" cy="787940"/>
          </a:xfrm>
          <a:prstGeom prst="ellipse">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916262C1-D743-6226-3B25-67E44111A81A}"/>
              </a:ext>
            </a:extLst>
          </p:cNvPr>
          <p:cNvPicPr>
            <a:picLocks noChangeAspect="1"/>
          </p:cNvPicPr>
          <p:nvPr/>
        </p:nvPicPr>
        <p:blipFill>
          <a:blip r:embed="rId3"/>
          <a:srcRect r="11669"/>
          <a:stretch/>
        </p:blipFill>
        <p:spPr>
          <a:xfrm>
            <a:off x="1149379" y="2144516"/>
            <a:ext cx="6378472" cy="4482652"/>
          </a:xfrm>
          <a:prstGeom prst="rect">
            <a:avLst/>
          </a:prstGeom>
        </p:spPr>
      </p:pic>
      <p:sp>
        <p:nvSpPr>
          <p:cNvPr id="11" name="Rectangle 10">
            <a:extLst>
              <a:ext uri="{FF2B5EF4-FFF2-40B4-BE49-F238E27FC236}">
                <a16:creationId xmlns:a16="http://schemas.microsoft.com/office/drawing/2014/main" id="{F5EE8F81-6B8B-D7AC-708C-C9E305180DF6}"/>
              </a:ext>
            </a:extLst>
          </p:cNvPr>
          <p:cNvSpPr/>
          <p:nvPr/>
        </p:nvSpPr>
        <p:spPr>
          <a:xfrm>
            <a:off x="1298957" y="2486903"/>
            <a:ext cx="5564067" cy="347524"/>
          </a:xfrm>
          <a:prstGeom prst="rect">
            <a:avLst/>
          </a:prstGeom>
          <a:solidFill>
            <a:schemeClr val="accent1">
              <a:alpha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07C0F66C-1CE9-F298-0314-81E856DF1E56}"/>
              </a:ext>
            </a:extLst>
          </p:cNvPr>
          <p:cNvSpPr/>
          <p:nvPr/>
        </p:nvSpPr>
        <p:spPr>
          <a:xfrm>
            <a:off x="1298956" y="4779239"/>
            <a:ext cx="5564067" cy="347524"/>
          </a:xfrm>
          <a:prstGeom prst="rect">
            <a:avLst/>
          </a:prstGeom>
          <a:solidFill>
            <a:schemeClr val="accent1">
              <a:alpha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63E6D8E1-C2A1-C9D4-61F8-ACFAB495C68A}"/>
              </a:ext>
            </a:extLst>
          </p:cNvPr>
          <p:cNvSpPr/>
          <p:nvPr/>
        </p:nvSpPr>
        <p:spPr>
          <a:xfrm>
            <a:off x="1298955" y="5144898"/>
            <a:ext cx="5564067" cy="347524"/>
          </a:xfrm>
          <a:prstGeom prst="rect">
            <a:avLst/>
          </a:prstGeom>
          <a:solidFill>
            <a:schemeClr val="accent1">
              <a:alpha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847618C4-162B-7824-A0B8-8186650D381F}"/>
              </a:ext>
            </a:extLst>
          </p:cNvPr>
          <p:cNvSpPr txBox="1"/>
          <p:nvPr/>
        </p:nvSpPr>
        <p:spPr>
          <a:xfrm>
            <a:off x="1254868" y="6482455"/>
            <a:ext cx="8677072" cy="430887"/>
          </a:xfrm>
          <a:prstGeom prst="rect">
            <a:avLst/>
          </a:prstGeom>
          <a:noFill/>
        </p:spPr>
        <p:txBody>
          <a:bodyPr wrap="square" rtlCol="0">
            <a:spAutoFit/>
          </a:bodyPr>
          <a:lstStyle/>
          <a:p>
            <a:r>
              <a:rPr lang="en-US" sz="1100"/>
              <a:t>Fig.: </a:t>
            </a:r>
            <a:r>
              <a:rPr lang="en-AU" sz="1100"/>
              <a:t>Sustainable Finance Roadmap</a:t>
            </a:r>
            <a:r>
              <a:rPr lang="en-US" sz="1100"/>
              <a:t>. Source: Treasury, 2024.</a:t>
            </a:r>
          </a:p>
          <a:p>
            <a:endParaRPr lang="en-US" sz="1100"/>
          </a:p>
        </p:txBody>
      </p:sp>
    </p:spTree>
    <p:extLst>
      <p:ext uri="{BB962C8B-B14F-4D97-AF65-F5344CB8AC3E}">
        <p14:creationId xmlns:p14="http://schemas.microsoft.com/office/powerpoint/2010/main" val="362733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3936C-A138-1F12-05A0-399A4FF8A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B2AF6-39C9-C48A-499C-4294D1076473}"/>
              </a:ext>
            </a:extLst>
          </p:cNvPr>
          <p:cNvSpPr>
            <a:spLocks noGrp="1"/>
          </p:cNvSpPr>
          <p:nvPr>
            <p:ph type="title"/>
          </p:nvPr>
        </p:nvSpPr>
        <p:spPr>
          <a:xfrm>
            <a:off x="1149378" y="531141"/>
            <a:ext cx="11042622" cy="532646"/>
          </a:xfrm>
        </p:spPr>
        <p:txBody>
          <a:bodyPr>
            <a:normAutofit fontScale="90000"/>
          </a:bodyPr>
          <a:lstStyle/>
          <a:p>
            <a:r>
              <a:rPr lang="en-US"/>
              <a:t>Emerging ESG reporting requirements</a:t>
            </a:r>
            <a:endParaRPr lang="en-AU"/>
          </a:p>
        </p:txBody>
      </p:sp>
      <p:sp>
        <p:nvSpPr>
          <p:cNvPr id="3" name="Text Placeholder 2">
            <a:extLst>
              <a:ext uri="{FF2B5EF4-FFF2-40B4-BE49-F238E27FC236}">
                <a16:creationId xmlns:a16="http://schemas.microsoft.com/office/drawing/2014/main" id="{A56FC56E-E933-3654-2703-06561C059ECC}"/>
              </a:ext>
            </a:extLst>
          </p:cNvPr>
          <p:cNvSpPr>
            <a:spLocks noGrp="1"/>
          </p:cNvSpPr>
          <p:nvPr>
            <p:ph type="body" sz="quarter" idx="13"/>
          </p:nvPr>
        </p:nvSpPr>
        <p:spPr>
          <a:xfrm>
            <a:off x="1298957" y="1295404"/>
            <a:ext cx="10270312" cy="697882"/>
          </a:xfrm>
        </p:spPr>
        <p:txBody>
          <a:bodyPr/>
          <a:lstStyle/>
          <a:p>
            <a:r>
              <a:rPr lang="en-US"/>
              <a:t>ESG reporting requirements increasingly complement a company’s traditional financial reporting</a:t>
            </a:r>
            <a:endParaRPr lang="en-AU"/>
          </a:p>
        </p:txBody>
      </p:sp>
      <p:sp>
        <p:nvSpPr>
          <p:cNvPr id="6" name="Slide Number Placeholder 5">
            <a:extLst>
              <a:ext uri="{FF2B5EF4-FFF2-40B4-BE49-F238E27FC236}">
                <a16:creationId xmlns:a16="http://schemas.microsoft.com/office/drawing/2014/main" id="{75108047-5D89-DA05-1C4B-43E5A0AC347E}"/>
              </a:ext>
            </a:extLst>
          </p:cNvPr>
          <p:cNvSpPr>
            <a:spLocks noGrp="1"/>
          </p:cNvSpPr>
          <p:nvPr>
            <p:ph type="sldNum" sz="quarter" idx="12"/>
          </p:nvPr>
        </p:nvSpPr>
        <p:spPr/>
        <p:txBody>
          <a:bodyPr/>
          <a:lstStyle/>
          <a:p>
            <a:fld id="{B7AB2E9C-1E1F-E543-B63B-F30036088532}" type="slidenum">
              <a:rPr lang="en-US" smtClean="0"/>
              <a:pPr/>
              <a:t>8</a:t>
            </a:fld>
            <a:endParaRPr lang="en-US"/>
          </a:p>
        </p:txBody>
      </p:sp>
      <p:sp>
        <p:nvSpPr>
          <p:cNvPr id="13" name="Rectangle 12">
            <a:extLst>
              <a:ext uri="{FF2B5EF4-FFF2-40B4-BE49-F238E27FC236}">
                <a16:creationId xmlns:a16="http://schemas.microsoft.com/office/drawing/2014/main" id="{792A9E1F-356A-471E-36FE-14A9C1569FCB}"/>
              </a:ext>
            </a:extLst>
          </p:cNvPr>
          <p:cNvSpPr/>
          <p:nvPr/>
        </p:nvSpPr>
        <p:spPr>
          <a:xfrm>
            <a:off x="1298957" y="2135022"/>
            <a:ext cx="10004583" cy="12003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E1065FE2-4772-9A0A-13F1-666B2152B73E}"/>
              </a:ext>
            </a:extLst>
          </p:cNvPr>
          <p:cNvSpPr/>
          <p:nvPr/>
        </p:nvSpPr>
        <p:spPr>
          <a:xfrm>
            <a:off x="1298957" y="3530718"/>
            <a:ext cx="10004583" cy="100468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EBA2ABF2-5A3F-D795-7C67-DA56C9D6BBE0}"/>
              </a:ext>
            </a:extLst>
          </p:cNvPr>
          <p:cNvSpPr/>
          <p:nvPr/>
        </p:nvSpPr>
        <p:spPr>
          <a:xfrm>
            <a:off x="1298957" y="4730765"/>
            <a:ext cx="10004583" cy="100468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E0A719EB-ED78-DF48-7757-28772DC39AC0}"/>
              </a:ext>
            </a:extLst>
          </p:cNvPr>
          <p:cNvSpPr txBox="1"/>
          <p:nvPr/>
        </p:nvSpPr>
        <p:spPr>
          <a:xfrm>
            <a:off x="2063778" y="4771440"/>
            <a:ext cx="9280189" cy="923330"/>
          </a:xfrm>
          <a:prstGeom prst="rect">
            <a:avLst/>
          </a:prstGeom>
          <a:noFill/>
        </p:spPr>
        <p:txBody>
          <a:bodyPr wrap="square">
            <a:spAutoFit/>
          </a:bodyPr>
          <a:lstStyle/>
          <a:p>
            <a:r>
              <a:rPr lang="en-US" b="1"/>
              <a:t>Consolidation of Frameworks</a:t>
            </a:r>
            <a:endParaRPr lang="en-US"/>
          </a:p>
          <a:p>
            <a:r>
              <a:rPr lang="en-US"/>
              <a:t>There is growing momentum towards aligning different ESG reporting frameworks, such as the </a:t>
            </a:r>
            <a:r>
              <a:rPr lang="en-US" b="1"/>
              <a:t>GRI</a:t>
            </a:r>
            <a:r>
              <a:rPr lang="en-US"/>
              <a:t>, </a:t>
            </a:r>
            <a:r>
              <a:rPr lang="en-US" b="1"/>
              <a:t>ISSB</a:t>
            </a:r>
            <a:r>
              <a:rPr lang="en-US"/>
              <a:t>, </a:t>
            </a:r>
            <a:r>
              <a:rPr lang="en-US" b="1"/>
              <a:t>GBF</a:t>
            </a:r>
            <a:r>
              <a:rPr lang="en-US"/>
              <a:t> and </a:t>
            </a:r>
            <a:r>
              <a:rPr lang="en-US" b="1"/>
              <a:t>TCFD/TNFD</a:t>
            </a:r>
            <a:r>
              <a:rPr lang="en-US"/>
              <a:t>, to create consistency in reporting.</a:t>
            </a:r>
            <a:endParaRPr lang="en-AU"/>
          </a:p>
        </p:txBody>
      </p:sp>
      <p:sp>
        <p:nvSpPr>
          <p:cNvPr id="17" name="TextBox 16">
            <a:extLst>
              <a:ext uri="{FF2B5EF4-FFF2-40B4-BE49-F238E27FC236}">
                <a16:creationId xmlns:a16="http://schemas.microsoft.com/office/drawing/2014/main" id="{6EA020C2-CDEA-EE60-701E-2B1D6A325D0F}"/>
              </a:ext>
            </a:extLst>
          </p:cNvPr>
          <p:cNvSpPr txBox="1"/>
          <p:nvPr/>
        </p:nvSpPr>
        <p:spPr>
          <a:xfrm>
            <a:off x="2063778" y="2175698"/>
            <a:ext cx="9387191" cy="1200329"/>
          </a:xfrm>
          <a:prstGeom prst="rect">
            <a:avLst/>
          </a:prstGeom>
          <a:noFill/>
        </p:spPr>
        <p:txBody>
          <a:bodyPr wrap="square" rtlCol="0">
            <a:spAutoFit/>
          </a:bodyPr>
          <a:lstStyle/>
          <a:p>
            <a:r>
              <a:rPr lang="en-US" b="1"/>
              <a:t>Global Shift Towards Mandatory Reporting</a:t>
            </a:r>
            <a:r>
              <a:rPr lang="en-US"/>
              <a:t> </a:t>
            </a:r>
          </a:p>
          <a:p>
            <a:r>
              <a:rPr lang="en-US"/>
              <a:t>Governments and regulatory bodies are moving from voluntary ESG reporting to mandatory disclosure requirements. This trend is seen across regions like the EU, the US, and Australia (including AASB S2: Climate-related Disclosures).</a:t>
            </a:r>
            <a:endParaRPr lang="en-AU"/>
          </a:p>
        </p:txBody>
      </p:sp>
      <p:sp>
        <p:nvSpPr>
          <p:cNvPr id="19" name="TextBox 18">
            <a:extLst>
              <a:ext uri="{FF2B5EF4-FFF2-40B4-BE49-F238E27FC236}">
                <a16:creationId xmlns:a16="http://schemas.microsoft.com/office/drawing/2014/main" id="{DED2C084-BF21-9209-B3C7-60CDA0D0FEB9}"/>
              </a:ext>
            </a:extLst>
          </p:cNvPr>
          <p:cNvSpPr txBox="1"/>
          <p:nvPr/>
        </p:nvSpPr>
        <p:spPr>
          <a:xfrm>
            <a:off x="2063779" y="3555264"/>
            <a:ext cx="9152214" cy="1200329"/>
          </a:xfrm>
          <a:prstGeom prst="rect">
            <a:avLst/>
          </a:prstGeom>
          <a:noFill/>
        </p:spPr>
        <p:txBody>
          <a:bodyPr wrap="square" rtlCol="0">
            <a:spAutoFit/>
          </a:bodyPr>
          <a:lstStyle/>
          <a:p>
            <a:r>
              <a:rPr lang="en-US" b="1"/>
              <a:t>Moving from Climate-Related Reporting to broader disclosures</a:t>
            </a:r>
            <a:r>
              <a:rPr lang="en-US"/>
              <a:t> </a:t>
            </a:r>
          </a:p>
          <a:p>
            <a:r>
              <a:rPr lang="en-US"/>
              <a:t>As climate risks reporting has become mandatory in many jurisdictions, there is an increased focus on reporting on broader nature impacts, risks and opportunities.</a:t>
            </a:r>
          </a:p>
          <a:p>
            <a:endParaRPr lang="en-AU"/>
          </a:p>
        </p:txBody>
      </p:sp>
      <p:pic>
        <p:nvPicPr>
          <p:cNvPr id="29" name="Graphic 28" descr="Acquisition with solid fill">
            <a:extLst>
              <a:ext uri="{FF2B5EF4-FFF2-40B4-BE49-F238E27FC236}">
                <a16:creationId xmlns:a16="http://schemas.microsoft.com/office/drawing/2014/main" id="{0A1C0C6E-07A4-0739-2FC9-ACA2689291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8956" y="4839048"/>
            <a:ext cx="764822" cy="914400"/>
          </a:xfrm>
          <a:prstGeom prst="rect">
            <a:avLst/>
          </a:prstGeom>
        </p:spPr>
      </p:pic>
      <p:pic>
        <p:nvPicPr>
          <p:cNvPr id="39" name="Graphic 38" descr="Scales of justice with solid fill">
            <a:extLst>
              <a:ext uri="{FF2B5EF4-FFF2-40B4-BE49-F238E27FC236}">
                <a16:creationId xmlns:a16="http://schemas.microsoft.com/office/drawing/2014/main" id="{0D90BE03-EC5B-EC0A-F0AD-4943313F6B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0799" y="2337970"/>
            <a:ext cx="660679" cy="660679"/>
          </a:xfrm>
          <a:prstGeom prst="rect">
            <a:avLst/>
          </a:prstGeom>
        </p:spPr>
      </p:pic>
      <p:pic>
        <p:nvPicPr>
          <p:cNvPr id="43" name="Graphic 42" descr="Network with solid fill">
            <a:extLst>
              <a:ext uri="{FF2B5EF4-FFF2-40B4-BE49-F238E27FC236}">
                <a16:creationId xmlns:a16="http://schemas.microsoft.com/office/drawing/2014/main" id="{4EA8E8B9-1C54-B0BB-F55C-5B9418C05A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9052" y="3663163"/>
            <a:ext cx="766628" cy="766628"/>
          </a:xfrm>
          <a:prstGeom prst="rect">
            <a:avLst/>
          </a:prstGeom>
        </p:spPr>
      </p:pic>
    </p:spTree>
    <p:extLst>
      <p:ext uri="{BB962C8B-B14F-4D97-AF65-F5344CB8AC3E}">
        <p14:creationId xmlns:p14="http://schemas.microsoft.com/office/powerpoint/2010/main" val="14937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4A2FD-B1D4-1723-221F-58EBC08343D6}"/>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DE097AF-54AC-D684-99EC-D43A679C03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5" name="think-cell data - do not delete" hidden="1">
                        <a:extLst>
                          <a:ext uri="{FF2B5EF4-FFF2-40B4-BE49-F238E27FC236}">
                            <a16:creationId xmlns:a16="http://schemas.microsoft.com/office/drawing/2014/main" id="{4DE097AF-54AC-D684-99EC-D43A679C036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4BCBF4C-48AE-2B35-895E-262CA5F5BBE6}"/>
              </a:ext>
            </a:extLst>
          </p:cNvPr>
          <p:cNvSpPr>
            <a:spLocks noGrp="1"/>
          </p:cNvSpPr>
          <p:nvPr>
            <p:ph type="title"/>
          </p:nvPr>
        </p:nvSpPr>
        <p:spPr>
          <a:xfrm>
            <a:off x="1158188" y="611166"/>
            <a:ext cx="10270312" cy="532646"/>
          </a:xfrm>
        </p:spPr>
        <p:txBody>
          <a:bodyPr vert="horz">
            <a:normAutofit fontScale="90000"/>
          </a:bodyPr>
          <a:lstStyle/>
          <a:p>
            <a:r>
              <a:rPr lang="en-US"/>
              <a:t>Voluntary adoption in Australia</a:t>
            </a:r>
            <a:endParaRPr lang="en-AU"/>
          </a:p>
        </p:txBody>
      </p:sp>
      <p:sp>
        <p:nvSpPr>
          <p:cNvPr id="3" name="Text Placeholder 2">
            <a:extLst>
              <a:ext uri="{FF2B5EF4-FFF2-40B4-BE49-F238E27FC236}">
                <a16:creationId xmlns:a16="http://schemas.microsoft.com/office/drawing/2014/main" id="{9B426752-ABCA-AB26-A4B2-5CBBDAC92735}"/>
              </a:ext>
            </a:extLst>
          </p:cNvPr>
          <p:cNvSpPr>
            <a:spLocks noGrp="1"/>
          </p:cNvSpPr>
          <p:nvPr>
            <p:ph type="body" sz="quarter" idx="13"/>
          </p:nvPr>
        </p:nvSpPr>
        <p:spPr>
          <a:xfrm>
            <a:off x="1048731" y="1422389"/>
            <a:ext cx="10270312" cy="697882"/>
          </a:xfrm>
        </p:spPr>
        <p:txBody>
          <a:bodyPr/>
          <a:lstStyle/>
          <a:p>
            <a:r>
              <a:rPr lang="en-US"/>
              <a:t>Several Australian companies have already committed to getting started with voluntary reporting</a:t>
            </a:r>
          </a:p>
          <a:p>
            <a:endParaRPr lang="en-AU"/>
          </a:p>
        </p:txBody>
      </p:sp>
      <p:sp>
        <p:nvSpPr>
          <p:cNvPr id="6" name="Slide Number Placeholder 5">
            <a:extLst>
              <a:ext uri="{FF2B5EF4-FFF2-40B4-BE49-F238E27FC236}">
                <a16:creationId xmlns:a16="http://schemas.microsoft.com/office/drawing/2014/main" id="{B3FE440E-98F8-FB06-6BE8-96C04514E168}"/>
              </a:ext>
            </a:extLst>
          </p:cNvPr>
          <p:cNvSpPr>
            <a:spLocks noGrp="1"/>
          </p:cNvSpPr>
          <p:nvPr>
            <p:ph type="sldNum" sz="quarter" idx="12"/>
          </p:nvPr>
        </p:nvSpPr>
        <p:spPr/>
        <p:txBody>
          <a:bodyPr/>
          <a:lstStyle/>
          <a:p>
            <a:fld id="{B7AB2E9C-1E1F-E543-B63B-F30036088532}" type="slidenum">
              <a:rPr lang="en-US" smtClean="0"/>
              <a:pPr/>
              <a:t>9</a:t>
            </a:fld>
            <a:endParaRPr lang="en-US"/>
          </a:p>
        </p:txBody>
      </p:sp>
      <p:pic>
        <p:nvPicPr>
          <p:cNvPr id="10" name="Picture 9">
            <a:extLst>
              <a:ext uri="{FF2B5EF4-FFF2-40B4-BE49-F238E27FC236}">
                <a16:creationId xmlns:a16="http://schemas.microsoft.com/office/drawing/2014/main" id="{1EF9F9CD-4453-1A58-BDFA-EC130209E79A}"/>
              </a:ext>
            </a:extLst>
          </p:cNvPr>
          <p:cNvPicPr>
            <a:picLocks noChangeAspect="1"/>
          </p:cNvPicPr>
          <p:nvPr/>
        </p:nvPicPr>
        <p:blipFill>
          <a:blip r:embed="rId7"/>
          <a:stretch>
            <a:fillRect/>
          </a:stretch>
        </p:blipFill>
        <p:spPr>
          <a:xfrm>
            <a:off x="1158188" y="2003472"/>
            <a:ext cx="9010650" cy="4343400"/>
          </a:xfrm>
          <a:prstGeom prst="rect">
            <a:avLst/>
          </a:prstGeom>
        </p:spPr>
      </p:pic>
      <p:sp>
        <p:nvSpPr>
          <p:cNvPr id="11" name="TextBox 10">
            <a:extLst>
              <a:ext uri="{FF2B5EF4-FFF2-40B4-BE49-F238E27FC236}">
                <a16:creationId xmlns:a16="http://schemas.microsoft.com/office/drawing/2014/main" id="{9B398763-7092-7B4B-9CA2-724BD316E8F2}"/>
              </a:ext>
            </a:extLst>
          </p:cNvPr>
          <p:cNvSpPr txBox="1"/>
          <p:nvPr/>
        </p:nvSpPr>
        <p:spPr>
          <a:xfrm>
            <a:off x="1260046" y="6346872"/>
            <a:ext cx="10914797" cy="430887"/>
          </a:xfrm>
          <a:prstGeom prst="rect">
            <a:avLst/>
          </a:prstGeom>
          <a:noFill/>
        </p:spPr>
        <p:txBody>
          <a:bodyPr wrap="square" rtlCol="0">
            <a:spAutoFit/>
          </a:bodyPr>
          <a:lstStyle/>
          <a:p>
            <a:r>
              <a:rPr lang="en-US" sz="1050"/>
              <a:t>Fig.: Early Australian TNFD adopters. Source: Recommendations of the Taskforce on Nature-related Financial Disclosures, Oct 2024.</a:t>
            </a:r>
          </a:p>
          <a:p>
            <a:endParaRPr lang="en-US" sz="1050"/>
          </a:p>
        </p:txBody>
      </p:sp>
    </p:spTree>
    <p:extLst>
      <p:ext uri="{BB962C8B-B14F-4D97-AF65-F5344CB8AC3E}">
        <p14:creationId xmlns:p14="http://schemas.microsoft.com/office/powerpoint/2010/main" val="2726229536"/>
      </p:ext>
    </p:extLst>
  </p:cSld>
  <p:clrMapOvr>
    <a:masterClrMapping/>
  </p:clrMapOvr>
  <p:extLst>
    <p:ext uri="{6950BFC3-D8DA-4A85-94F7-54DA5524770B}">
      <p188:commentRel xmlns:p188="http://schemas.microsoft.com/office/powerpoint/2018/8/main" r:id="rId4"/>
    </p:ext>
  </p:extLs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ISC Colours">
      <a:dk1>
        <a:srgbClr val="000000"/>
      </a:dk1>
      <a:lt1>
        <a:srgbClr val="FFFFFF"/>
      </a:lt1>
      <a:dk2>
        <a:srgbClr val="003B56"/>
      </a:dk2>
      <a:lt2>
        <a:srgbClr val="008BB1"/>
      </a:lt2>
      <a:accent1>
        <a:srgbClr val="9BD3E0"/>
      </a:accent1>
      <a:accent2>
        <a:srgbClr val="74B7E5"/>
      </a:accent2>
      <a:accent3>
        <a:srgbClr val="64AA32"/>
      </a:accent3>
      <a:accent4>
        <a:srgbClr val="FFC000"/>
      </a:accent4>
      <a:accent5>
        <a:srgbClr val="F18B00"/>
      </a:accent5>
      <a:accent6>
        <a:srgbClr val="9F3A22"/>
      </a:accent6>
      <a:hlink>
        <a:srgbClr val="008BB1"/>
      </a:hlink>
      <a:folHlink>
        <a:srgbClr val="003B5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ISC-PPT-Template-2" id="{9A7B53FD-38EA-3547-8E28-C5BB395A0AF0}" vid="{430C2268-0D44-8246-9305-F8BD70D3CA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3F0D0E8BA95B4BAE45465A9115C3A0" ma:contentTypeVersion="22" ma:contentTypeDescription="Create a new document." ma:contentTypeScope="" ma:versionID="7285d942f09a7d826f4e061aa3b6a20e">
  <xsd:schema xmlns:xsd="http://www.w3.org/2001/XMLSchema" xmlns:xs="http://www.w3.org/2001/XMLSchema" xmlns:p="http://schemas.microsoft.com/office/2006/metadata/properties" xmlns:ns2="a3655549-e255-41cd-9fd4-60489653862f" xmlns:ns3="6eb6554a-ea39-4a0f-a80c-be5d11fcacec" targetNamespace="http://schemas.microsoft.com/office/2006/metadata/properties" ma:root="true" ma:fieldsID="a815a2259414f06ae20eb333d24fded7" ns2:_="" ns3:_="">
    <xsd:import namespace="a3655549-e255-41cd-9fd4-60489653862f"/>
    <xsd:import namespace="6eb6554a-ea39-4a0f-a80c-be5d11fcacec"/>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655549-e255-41cd-9fd4-6048965386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c7f6aa4d-47cd-41fa-bbb7-da2095fdefae}" ma:internalName="TaxCatchAll" ma:showField="CatchAllData" ma:web="a3655549-e255-41cd-9fd4-6048965386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b6554a-ea39-4a0f-a80c-be5d11fcace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58ef899-5dee-4c3b-97d9-52f830fb76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3655549-e255-41cd-9fd4-60489653862f" xsi:nil="true"/>
    <SharedWithUsers xmlns="a3655549-e255-41cd-9fd4-60489653862f">
      <UserInfo>
        <DisplayName>Diego Uzzun</DisplayName>
        <AccountId>20213</AccountId>
        <AccountType/>
      </UserInfo>
      <UserInfo>
        <DisplayName>Jane Nicholls</DisplayName>
        <AccountId>7893</AccountId>
        <AccountType/>
      </UserInfo>
      <UserInfo>
        <DisplayName>Monique Isenheim</DisplayName>
        <AccountId>12890</AccountId>
        <AccountType/>
      </UserInfo>
    </SharedWithUsers>
    <lcf76f155ced4ddcb4097134ff3c332f xmlns="6eb6554a-ea39-4a0f-a80c-be5d11fcace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923E1E-F2C9-4929-B3BC-B41DB1041E87}">
  <ds:schemaRefs>
    <ds:schemaRef ds:uri="6eb6554a-ea39-4a0f-a80c-be5d11fcacec"/>
    <ds:schemaRef ds:uri="a3655549-e255-41cd-9fd4-6048965386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35E8F79-61E3-40D9-8450-314E5A8775DB}">
  <ds:schemaRefs>
    <ds:schemaRef ds:uri="6eb6554a-ea39-4a0f-a80c-be5d11fcacec"/>
    <ds:schemaRef ds:uri="a3655549-e255-41cd-9fd4-6048965386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34C58ED-7F70-41E2-A0A4-1ED79E3DBF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31</Slides>
  <Notes>21</Notes>
  <HiddenSlides>1</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Agenda</vt:lpstr>
      <vt:lpstr>Acknowledgement of country</vt:lpstr>
      <vt:lpstr>What is TNFD – The emerging “nature” of ESG reporting requirements Ross Eaton | Partner | Oliver Wyman </vt:lpstr>
      <vt:lpstr>Key Messages</vt:lpstr>
      <vt:lpstr>Why does it matter?</vt:lpstr>
      <vt:lpstr>Government Sustainable Finance Strategy</vt:lpstr>
      <vt:lpstr>Emerging ESG reporting requirements</vt:lpstr>
      <vt:lpstr>Voluntary adoption in Australia</vt:lpstr>
      <vt:lpstr>TNFD Framework Overview</vt:lpstr>
      <vt:lpstr>Impact Drivers</vt:lpstr>
      <vt:lpstr>Indicators and Metrics</vt:lpstr>
      <vt:lpstr>Significance of Place Based Reporting</vt:lpstr>
      <vt:lpstr>Financiers face particular challenges, especially around data</vt:lpstr>
      <vt:lpstr>TNFD – Implications for the infrastructure Sector Monique Isenheim | Head of Market Development | ISC</vt:lpstr>
      <vt:lpstr>Relevance for the infrastructure sector</vt:lpstr>
      <vt:lpstr>Starting, then getting better </vt:lpstr>
      <vt:lpstr>Practical Guidance: TNFD Resources</vt:lpstr>
      <vt:lpstr>IS Ratings &amp; TNFD:  Alignment Kerry Griffiths | IS Technical Director | ISC</vt:lpstr>
      <vt:lpstr>IS Ratings &amp; TNFD Disclosures </vt:lpstr>
      <vt:lpstr>TNFD &amp; IS Ratings Alignment</vt:lpstr>
      <vt:lpstr>TNFD &amp; IS Ratings Alignment</vt:lpstr>
      <vt:lpstr>TNFD &amp; IS Ratings Alignment</vt:lpstr>
      <vt:lpstr>TNFD &amp; IS Ratings – For Noting</vt:lpstr>
      <vt:lpstr>IS Ratings &amp; TNFD: Correspondence Map Amin Niazai | Senior Technical Advisor | ISC  </vt:lpstr>
      <vt:lpstr>IS Ratings Alignment Note</vt:lpstr>
      <vt:lpstr>TNFD &amp; IS Ratings: Correspondence Map</vt:lpstr>
      <vt:lpstr>IS Ratings Alignment Note</vt:lpstr>
      <vt:lpstr>Questions &amp; Answers</vt:lpstr>
      <vt:lpstr>Call out: Download Alignment note and let us know if you’re attempting TNFD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Notarnicola</dc:creator>
  <cp:revision>3</cp:revision>
  <dcterms:created xsi:type="dcterms:W3CDTF">2021-06-07T01:15:52Z</dcterms:created>
  <dcterms:modified xsi:type="dcterms:W3CDTF">2024-12-18T00:49:11Z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0x010100CF3F0D0E8BA95B4BAE45465A9115C3A0</vt:lpwstr>
  </property>
</Properties>
</file>